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81" r:id="rId3"/>
    <p:sldId id="282" r:id="rId4"/>
    <p:sldId id="261" r:id="rId5"/>
    <p:sldId id="269" r:id="rId6"/>
    <p:sldId id="286" r:id="rId7"/>
    <p:sldId id="285" r:id="rId8"/>
    <p:sldId id="283" r:id="rId9"/>
    <p:sldId id="278" r:id="rId10"/>
    <p:sldId id="272" r:id="rId11"/>
    <p:sldId id="258" r:id="rId12"/>
    <p:sldId id="259" r:id="rId13"/>
    <p:sldId id="287" r:id="rId14"/>
    <p:sldId id="288" r:id="rId15"/>
    <p:sldId id="289" r:id="rId16"/>
    <p:sldId id="267" r:id="rId17"/>
    <p:sldId id="276" r:id="rId18"/>
    <p:sldId id="291" r:id="rId19"/>
    <p:sldId id="290" r:id="rId20"/>
    <p:sldId id="268" r:id="rId21"/>
    <p:sldId id="275" r:id="rId2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varScale="1">
        <p:scale>
          <a:sx n="99" d="100"/>
          <a:sy n="99" d="100"/>
        </p:scale>
        <p:origin x="-2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Prisco\Desktop\Base%20Dat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Sexo-Edad'!$K$7:$M$7</c:f>
              <c:strCache>
                <c:ptCount val="3"/>
                <c:pt idx="0">
                  <c:v>Hombre</c:v>
                </c:pt>
                <c:pt idx="1">
                  <c:v>Mujer</c:v>
                </c:pt>
                <c:pt idx="2">
                  <c:v>Total</c:v>
                </c:pt>
              </c:strCache>
            </c:strRef>
          </c:cat>
          <c:val>
            <c:numRef>
              <c:f>'Concentrado Sexo-Edad'!$K$8:$M$8</c:f>
              <c:numCache>
                <c:formatCode>General</c:formatCode>
                <c:ptCount val="3"/>
                <c:pt idx="0">
                  <c:v>515</c:v>
                </c:pt>
                <c:pt idx="1">
                  <c:v>543</c:v>
                </c:pt>
                <c:pt idx="2">
                  <c:v>1058</c:v>
                </c:pt>
              </c:numCache>
            </c:numRef>
          </c:val>
        </c:ser>
        <c:dLbls>
          <c:showLegendKey val="0"/>
          <c:showVal val="0"/>
          <c:showCatName val="0"/>
          <c:showSerName val="0"/>
          <c:showPercent val="0"/>
          <c:showBubbleSize val="0"/>
        </c:dLbls>
        <c:gapWidth val="150"/>
        <c:shape val="box"/>
        <c:axId val="81271040"/>
        <c:axId val="81309696"/>
        <c:axId val="0"/>
      </c:bar3DChart>
      <c:catAx>
        <c:axId val="81271040"/>
        <c:scaling>
          <c:orientation val="minMax"/>
        </c:scaling>
        <c:delete val="0"/>
        <c:axPos val="b"/>
        <c:majorTickMark val="out"/>
        <c:minorTickMark val="none"/>
        <c:tickLblPos val="nextTo"/>
        <c:crossAx val="81309696"/>
        <c:crosses val="autoZero"/>
        <c:auto val="1"/>
        <c:lblAlgn val="ctr"/>
        <c:lblOffset val="100"/>
        <c:noMultiLvlLbl val="0"/>
      </c:catAx>
      <c:valAx>
        <c:axId val="81309696"/>
        <c:scaling>
          <c:orientation val="minMax"/>
        </c:scaling>
        <c:delete val="0"/>
        <c:axPos val="l"/>
        <c:majorGridlines/>
        <c:numFmt formatCode="General" sourceLinked="1"/>
        <c:majorTickMark val="out"/>
        <c:minorTickMark val="none"/>
        <c:tickLblPos val="nextTo"/>
        <c:crossAx val="81271040"/>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Sexo-Edad'!$K$37:$O$37</c:f>
              <c:strCache>
                <c:ptCount val="5"/>
                <c:pt idx="0">
                  <c:v>18-25</c:v>
                </c:pt>
                <c:pt idx="1">
                  <c:v>26-40</c:v>
                </c:pt>
                <c:pt idx="2">
                  <c:v>41-60</c:v>
                </c:pt>
                <c:pt idx="3">
                  <c:v>Más de 60</c:v>
                </c:pt>
                <c:pt idx="4">
                  <c:v>Total</c:v>
                </c:pt>
              </c:strCache>
            </c:strRef>
          </c:cat>
          <c:val>
            <c:numRef>
              <c:f>'Concentrado Sexo-Edad'!$K$38:$O$38</c:f>
              <c:numCache>
                <c:formatCode>General</c:formatCode>
                <c:ptCount val="5"/>
                <c:pt idx="0">
                  <c:v>198</c:v>
                </c:pt>
                <c:pt idx="1">
                  <c:v>406</c:v>
                </c:pt>
                <c:pt idx="2">
                  <c:v>335</c:v>
                </c:pt>
                <c:pt idx="3">
                  <c:v>119</c:v>
                </c:pt>
                <c:pt idx="4">
                  <c:v>1058</c:v>
                </c:pt>
              </c:numCache>
            </c:numRef>
          </c:val>
        </c:ser>
        <c:dLbls>
          <c:showLegendKey val="0"/>
          <c:showVal val="0"/>
          <c:showCatName val="0"/>
          <c:showSerName val="0"/>
          <c:showPercent val="0"/>
          <c:showBubbleSize val="0"/>
        </c:dLbls>
        <c:gapWidth val="150"/>
        <c:shape val="box"/>
        <c:axId val="81879808"/>
        <c:axId val="81881344"/>
        <c:axId val="0"/>
      </c:bar3DChart>
      <c:catAx>
        <c:axId val="81879808"/>
        <c:scaling>
          <c:orientation val="minMax"/>
        </c:scaling>
        <c:delete val="0"/>
        <c:axPos val="b"/>
        <c:majorTickMark val="out"/>
        <c:minorTickMark val="none"/>
        <c:tickLblPos val="nextTo"/>
        <c:crossAx val="81881344"/>
        <c:crosses val="autoZero"/>
        <c:auto val="1"/>
        <c:lblAlgn val="ctr"/>
        <c:lblOffset val="100"/>
        <c:noMultiLvlLbl val="0"/>
      </c:catAx>
      <c:valAx>
        <c:axId val="81881344"/>
        <c:scaling>
          <c:orientation val="minMax"/>
        </c:scaling>
        <c:delete val="0"/>
        <c:axPos val="l"/>
        <c:majorGridlines/>
        <c:numFmt formatCode="General" sourceLinked="1"/>
        <c:majorTickMark val="out"/>
        <c:minorTickMark val="none"/>
        <c:tickLblPos val="nextTo"/>
        <c:crossAx val="81879808"/>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Ocupación'!$B$1074:$L$1074</c:f>
              <c:strCache>
                <c:ptCount val="11"/>
                <c:pt idx="0">
                  <c:v>Hogar</c:v>
                </c:pt>
                <c:pt idx="1">
                  <c:v>Campo</c:v>
                </c:pt>
                <c:pt idx="2">
                  <c:v>Construcción</c:v>
                </c:pt>
                <c:pt idx="3">
                  <c:v>Comercio</c:v>
                </c:pt>
                <c:pt idx="4">
                  <c:v>Serv. Púb.</c:v>
                </c:pt>
                <c:pt idx="5">
                  <c:v>Estudiante</c:v>
                </c:pt>
                <c:pt idx="6">
                  <c:v>Industria</c:v>
                </c:pt>
                <c:pt idx="7">
                  <c:v>Profesión</c:v>
                </c:pt>
                <c:pt idx="8">
                  <c:v>Transporte</c:v>
                </c:pt>
                <c:pt idx="9">
                  <c:v>Sin ocupación</c:v>
                </c:pt>
                <c:pt idx="10">
                  <c:v>Total</c:v>
                </c:pt>
              </c:strCache>
            </c:strRef>
          </c:cat>
          <c:val>
            <c:numRef>
              <c:f>'Concentrado Ocupación'!$B$1075:$L$1075</c:f>
              <c:numCache>
                <c:formatCode>General</c:formatCode>
                <c:ptCount val="11"/>
                <c:pt idx="0">
                  <c:v>319</c:v>
                </c:pt>
                <c:pt idx="1">
                  <c:v>261</c:v>
                </c:pt>
                <c:pt idx="2">
                  <c:v>55</c:v>
                </c:pt>
                <c:pt idx="3">
                  <c:v>280</c:v>
                </c:pt>
                <c:pt idx="4">
                  <c:v>59</c:v>
                </c:pt>
                <c:pt idx="5">
                  <c:v>28</c:v>
                </c:pt>
                <c:pt idx="6">
                  <c:v>8</c:v>
                </c:pt>
                <c:pt idx="7">
                  <c:v>5</c:v>
                </c:pt>
                <c:pt idx="8">
                  <c:v>29</c:v>
                </c:pt>
                <c:pt idx="9">
                  <c:v>14</c:v>
                </c:pt>
                <c:pt idx="10">
                  <c:v>1058</c:v>
                </c:pt>
              </c:numCache>
            </c:numRef>
          </c:val>
        </c:ser>
        <c:dLbls>
          <c:showLegendKey val="0"/>
          <c:showVal val="0"/>
          <c:showCatName val="0"/>
          <c:showSerName val="0"/>
          <c:showPercent val="0"/>
          <c:showBubbleSize val="0"/>
        </c:dLbls>
        <c:gapWidth val="150"/>
        <c:shape val="box"/>
        <c:axId val="81633280"/>
        <c:axId val="81634816"/>
        <c:axId val="0"/>
      </c:bar3DChart>
      <c:catAx>
        <c:axId val="81633280"/>
        <c:scaling>
          <c:orientation val="minMax"/>
        </c:scaling>
        <c:delete val="0"/>
        <c:axPos val="b"/>
        <c:majorTickMark val="out"/>
        <c:minorTickMark val="none"/>
        <c:tickLblPos val="nextTo"/>
        <c:crossAx val="81634816"/>
        <c:crosses val="autoZero"/>
        <c:auto val="1"/>
        <c:lblAlgn val="ctr"/>
        <c:lblOffset val="100"/>
        <c:noMultiLvlLbl val="0"/>
      </c:catAx>
      <c:valAx>
        <c:axId val="81634816"/>
        <c:scaling>
          <c:orientation val="minMax"/>
        </c:scaling>
        <c:delete val="0"/>
        <c:axPos val="l"/>
        <c:majorGridlines/>
        <c:numFmt formatCode="General" sourceLinked="1"/>
        <c:majorTickMark val="out"/>
        <c:minorTickMark val="none"/>
        <c:tickLblPos val="nextTo"/>
        <c:crossAx val="81633280"/>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Tipo de Voto'!$J$10:$K$10</c:f>
              <c:strCache>
                <c:ptCount val="2"/>
                <c:pt idx="0">
                  <c:v>Sí</c:v>
                </c:pt>
                <c:pt idx="1">
                  <c:v>No</c:v>
                </c:pt>
              </c:strCache>
            </c:strRef>
          </c:cat>
          <c:val>
            <c:numRef>
              <c:f>'Concentrado Tipo de Voto'!$J$11:$K$11</c:f>
              <c:numCache>
                <c:formatCode>General</c:formatCode>
                <c:ptCount val="2"/>
                <c:pt idx="0">
                  <c:v>1041</c:v>
                </c:pt>
                <c:pt idx="1">
                  <c:v>17</c:v>
                </c:pt>
              </c:numCache>
            </c:numRef>
          </c:val>
        </c:ser>
        <c:dLbls>
          <c:showLegendKey val="0"/>
          <c:showVal val="0"/>
          <c:showCatName val="0"/>
          <c:showSerName val="0"/>
          <c:showPercent val="0"/>
          <c:showBubbleSize val="0"/>
        </c:dLbls>
        <c:gapWidth val="150"/>
        <c:shape val="box"/>
        <c:axId val="81656064"/>
        <c:axId val="81686528"/>
        <c:axId val="0"/>
      </c:bar3DChart>
      <c:catAx>
        <c:axId val="81656064"/>
        <c:scaling>
          <c:orientation val="minMax"/>
        </c:scaling>
        <c:delete val="0"/>
        <c:axPos val="b"/>
        <c:majorTickMark val="out"/>
        <c:minorTickMark val="none"/>
        <c:tickLblPos val="nextTo"/>
        <c:crossAx val="81686528"/>
        <c:crosses val="autoZero"/>
        <c:auto val="1"/>
        <c:lblAlgn val="ctr"/>
        <c:lblOffset val="100"/>
        <c:noMultiLvlLbl val="0"/>
      </c:catAx>
      <c:valAx>
        <c:axId val="81686528"/>
        <c:scaling>
          <c:orientation val="minMax"/>
        </c:scaling>
        <c:delete val="0"/>
        <c:axPos val="l"/>
        <c:majorGridlines/>
        <c:numFmt formatCode="General" sourceLinked="1"/>
        <c:majorTickMark val="out"/>
        <c:minorTickMark val="none"/>
        <c:tickLblPos val="nextTo"/>
        <c:crossAx val="81656064"/>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Tipo de Voto'!$J$38:$M$38</c:f>
              <c:strCache>
                <c:ptCount val="4"/>
                <c:pt idx="0">
                  <c:v>Partido</c:v>
                </c:pt>
                <c:pt idx="1">
                  <c:v>Persona</c:v>
                </c:pt>
                <c:pt idx="2">
                  <c:v>Ninguno</c:v>
                </c:pt>
                <c:pt idx="3">
                  <c:v>Total</c:v>
                </c:pt>
              </c:strCache>
            </c:strRef>
          </c:cat>
          <c:val>
            <c:numRef>
              <c:f>'Concentrado Tipo de Voto'!$J$39:$M$39</c:f>
              <c:numCache>
                <c:formatCode>General</c:formatCode>
                <c:ptCount val="4"/>
                <c:pt idx="0">
                  <c:v>371</c:v>
                </c:pt>
                <c:pt idx="1">
                  <c:v>665</c:v>
                </c:pt>
                <c:pt idx="2">
                  <c:v>22</c:v>
                </c:pt>
                <c:pt idx="3">
                  <c:v>1058</c:v>
                </c:pt>
              </c:numCache>
            </c:numRef>
          </c:val>
        </c:ser>
        <c:dLbls>
          <c:showLegendKey val="0"/>
          <c:showVal val="0"/>
          <c:showCatName val="0"/>
          <c:showSerName val="0"/>
          <c:showPercent val="0"/>
          <c:showBubbleSize val="0"/>
        </c:dLbls>
        <c:gapWidth val="150"/>
        <c:shape val="box"/>
        <c:axId val="81745024"/>
        <c:axId val="81746560"/>
        <c:axId val="0"/>
      </c:bar3DChart>
      <c:catAx>
        <c:axId val="81745024"/>
        <c:scaling>
          <c:orientation val="minMax"/>
        </c:scaling>
        <c:delete val="0"/>
        <c:axPos val="b"/>
        <c:majorTickMark val="out"/>
        <c:minorTickMark val="none"/>
        <c:tickLblPos val="nextTo"/>
        <c:crossAx val="81746560"/>
        <c:crosses val="autoZero"/>
        <c:auto val="1"/>
        <c:lblAlgn val="ctr"/>
        <c:lblOffset val="100"/>
        <c:noMultiLvlLbl val="0"/>
      </c:catAx>
      <c:valAx>
        <c:axId val="81746560"/>
        <c:scaling>
          <c:orientation val="minMax"/>
        </c:scaling>
        <c:delete val="0"/>
        <c:axPos val="l"/>
        <c:majorGridlines/>
        <c:numFmt formatCode="General" sourceLinked="1"/>
        <c:majorTickMark val="out"/>
        <c:minorTickMark val="none"/>
        <c:tickLblPos val="nextTo"/>
        <c:crossAx val="81745024"/>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Partidos'!$B$1075:$L$1075</c:f>
              <c:strCache>
                <c:ptCount val="11"/>
                <c:pt idx="0">
                  <c:v>PAN</c:v>
                </c:pt>
                <c:pt idx="1">
                  <c:v>PRI</c:v>
                </c:pt>
                <c:pt idx="2">
                  <c:v>PRD</c:v>
                </c:pt>
                <c:pt idx="3">
                  <c:v>PT</c:v>
                </c:pt>
                <c:pt idx="4">
                  <c:v>PVEM</c:v>
                </c:pt>
                <c:pt idx="5">
                  <c:v>Nva. Alianza</c:v>
                </c:pt>
                <c:pt idx="6">
                  <c:v>Mov. Ciud.</c:v>
                </c:pt>
                <c:pt idx="7">
                  <c:v>Morena</c:v>
                </c:pt>
                <c:pt idx="8">
                  <c:v>PES</c:v>
                </c:pt>
                <c:pt idx="9">
                  <c:v>Vía Radical</c:v>
                </c:pt>
                <c:pt idx="10">
                  <c:v>Total</c:v>
                </c:pt>
              </c:strCache>
            </c:strRef>
          </c:cat>
          <c:val>
            <c:numRef>
              <c:f>'Concentrado Partidos'!$B$1076:$L$1076</c:f>
              <c:numCache>
                <c:formatCode>General</c:formatCode>
                <c:ptCount val="11"/>
                <c:pt idx="0">
                  <c:v>54</c:v>
                </c:pt>
                <c:pt idx="1">
                  <c:v>106</c:v>
                </c:pt>
                <c:pt idx="2">
                  <c:v>6</c:v>
                </c:pt>
                <c:pt idx="3">
                  <c:v>8</c:v>
                </c:pt>
                <c:pt idx="4">
                  <c:v>42</c:v>
                </c:pt>
                <c:pt idx="5">
                  <c:v>52</c:v>
                </c:pt>
                <c:pt idx="6">
                  <c:v>1</c:v>
                </c:pt>
                <c:pt idx="7">
                  <c:v>54</c:v>
                </c:pt>
                <c:pt idx="8">
                  <c:v>1</c:v>
                </c:pt>
                <c:pt idx="9">
                  <c:v>4</c:v>
                </c:pt>
                <c:pt idx="10">
                  <c:v>328</c:v>
                </c:pt>
              </c:numCache>
            </c:numRef>
          </c:val>
        </c:ser>
        <c:dLbls>
          <c:showLegendKey val="0"/>
          <c:showVal val="0"/>
          <c:showCatName val="0"/>
          <c:showSerName val="0"/>
          <c:showPercent val="0"/>
          <c:showBubbleSize val="0"/>
        </c:dLbls>
        <c:gapWidth val="150"/>
        <c:shape val="box"/>
        <c:axId val="91447296"/>
        <c:axId val="91448832"/>
        <c:axId val="0"/>
      </c:bar3DChart>
      <c:catAx>
        <c:axId val="91447296"/>
        <c:scaling>
          <c:orientation val="minMax"/>
        </c:scaling>
        <c:delete val="0"/>
        <c:axPos val="b"/>
        <c:majorTickMark val="out"/>
        <c:minorTickMark val="none"/>
        <c:tickLblPos val="nextTo"/>
        <c:crossAx val="91448832"/>
        <c:crosses val="autoZero"/>
        <c:auto val="1"/>
        <c:lblAlgn val="ctr"/>
        <c:lblOffset val="100"/>
        <c:noMultiLvlLbl val="0"/>
      </c:catAx>
      <c:valAx>
        <c:axId val="91448832"/>
        <c:scaling>
          <c:orientation val="minMax"/>
        </c:scaling>
        <c:delete val="0"/>
        <c:axPos val="l"/>
        <c:majorGridlines/>
        <c:numFmt formatCode="General" sourceLinked="1"/>
        <c:majorTickMark val="out"/>
        <c:minorTickMark val="none"/>
        <c:tickLblPos val="nextTo"/>
        <c:crossAx val="91447296"/>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Personas'!$B$1075:$H$1075</c:f>
              <c:strCache>
                <c:ptCount val="7"/>
                <c:pt idx="0">
                  <c:v>Laura Cruz Arellano</c:v>
                </c:pt>
                <c:pt idx="1">
                  <c:v>Juan José Bastida Gómez</c:v>
                </c:pt>
                <c:pt idx="2">
                  <c:v>Miguel Ángel Bastida El Tana</c:v>
                </c:pt>
                <c:pt idx="3">
                  <c:v>César Gaspar Granados Esquivel</c:v>
                </c:pt>
                <c:pt idx="4">
                  <c:v>Jonathan D. Mondragón Cruz</c:v>
                </c:pt>
                <c:pt idx="5">
                  <c:v>María Elena Montaño Morales</c:v>
                </c:pt>
                <c:pt idx="6">
                  <c:v>Total</c:v>
                </c:pt>
              </c:strCache>
            </c:strRef>
          </c:cat>
          <c:val>
            <c:numRef>
              <c:f>'Concentrado Personas'!$B$1076:$H$1076</c:f>
              <c:numCache>
                <c:formatCode>General</c:formatCode>
                <c:ptCount val="7"/>
                <c:pt idx="0">
                  <c:v>31</c:v>
                </c:pt>
                <c:pt idx="1">
                  <c:v>58</c:v>
                </c:pt>
                <c:pt idx="2">
                  <c:v>296</c:v>
                </c:pt>
                <c:pt idx="3">
                  <c:v>89</c:v>
                </c:pt>
                <c:pt idx="4">
                  <c:v>18</c:v>
                </c:pt>
                <c:pt idx="5">
                  <c:v>75</c:v>
                </c:pt>
                <c:pt idx="6">
                  <c:v>567</c:v>
                </c:pt>
              </c:numCache>
            </c:numRef>
          </c:val>
        </c:ser>
        <c:dLbls>
          <c:showLegendKey val="0"/>
          <c:showVal val="0"/>
          <c:showCatName val="0"/>
          <c:showSerName val="0"/>
          <c:showPercent val="0"/>
          <c:showBubbleSize val="0"/>
        </c:dLbls>
        <c:gapWidth val="150"/>
        <c:shape val="box"/>
        <c:axId val="81828480"/>
        <c:axId val="91431296"/>
        <c:axId val="0"/>
      </c:bar3DChart>
      <c:catAx>
        <c:axId val="81828480"/>
        <c:scaling>
          <c:orientation val="minMax"/>
        </c:scaling>
        <c:delete val="0"/>
        <c:axPos val="b"/>
        <c:majorTickMark val="out"/>
        <c:minorTickMark val="none"/>
        <c:tickLblPos val="nextTo"/>
        <c:crossAx val="91431296"/>
        <c:crosses val="autoZero"/>
        <c:auto val="1"/>
        <c:lblAlgn val="ctr"/>
        <c:lblOffset val="100"/>
        <c:noMultiLvlLbl val="0"/>
      </c:catAx>
      <c:valAx>
        <c:axId val="91431296"/>
        <c:scaling>
          <c:orientation val="minMax"/>
        </c:scaling>
        <c:delete val="0"/>
        <c:axPos val="l"/>
        <c:majorGridlines/>
        <c:numFmt formatCode="General" sourceLinked="1"/>
        <c:majorTickMark val="out"/>
        <c:minorTickMark val="none"/>
        <c:tickLblPos val="nextTo"/>
        <c:crossAx val="81828480"/>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Hoja2!$B$54:$G$54</c:f>
              <c:strCache>
                <c:ptCount val="6"/>
                <c:pt idx="0">
                  <c:v>Por partido</c:v>
                </c:pt>
                <c:pt idx="1">
                  <c:v>Por Persona</c:v>
                </c:pt>
                <c:pt idx="2">
                  <c:v>No votarán</c:v>
                </c:pt>
                <c:pt idx="3">
                  <c:v>Aún no tienen definido su voto</c:v>
                </c:pt>
                <c:pt idx="5">
                  <c:v>Total</c:v>
                </c:pt>
              </c:strCache>
            </c:strRef>
          </c:cat>
          <c:val>
            <c:numRef>
              <c:f>Hoja2!$B$55:$G$55</c:f>
              <c:numCache>
                <c:formatCode>General</c:formatCode>
                <c:ptCount val="6"/>
                <c:pt idx="0">
                  <c:v>328</c:v>
                </c:pt>
                <c:pt idx="1">
                  <c:v>567</c:v>
                </c:pt>
                <c:pt idx="2">
                  <c:v>22</c:v>
                </c:pt>
                <c:pt idx="3">
                  <c:v>141</c:v>
                </c:pt>
                <c:pt idx="5">
                  <c:v>1058</c:v>
                </c:pt>
              </c:numCache>
            </c:numRef>
          </c:val>
        </c:ser>
        <c:dLbls>
          <c:showLegendKey val="0"/>
          <c:showVal val="0"/>
          <c:showCatName val="0"/>
          <c:showSerName val="0"/>
          <c:showPercent val="0"/>
          <c:showBubbleSize val="0"/>
        </c:dLbls>
        <c:gapWidth val="150"/>
        <c:shape val="box"/>
        <c:axId val="91543040"/>
        <c:axId val="91544576"/>
        <c:axId val="0"/>
      </c:bar3DChart>
      <c:catAx>
        <c:axId val="91543040"/>
        <c:scaling>
          <c:orientation val="minMax"/>
        </c:scaling>
        <c:delete val="0"/>
        <c:axPos val="b"/>
        <c:majorTickMark val="out"/>
        <c:minorTickMark val="none"/>
        <c:tickLblPos val="nextTo"/>
        <c:crossAx val="91544576"/>
        <c:crosses val="autoZero"/>
        <c:auto val="1"/>
        <c:lblAlgn val="ctr"/>
        <c:lblOffset val="100"/>
        <c:noMultiLvlLbl val="0"/>
      </c:catAx>
      <c:valAx>
        <c:axId val="91544576"/>
        <c:scaling>
          <c:orientation val="minMax"/>
        </c:scaling>
        <c:delete val="0"/>
        <c:axPos val="l"/>
        <c:majorGridlines/>
        <c:numFmt formatCode="General" sourceLinked="1"/>
        <c:majorTickMark val="out"/>
        <c:minorTickMark val="none"/>
        <c:tickLblPos val="nextTo"/>
        <c:crossAx val="91543040"/>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cat>
            <c:strRef>
              <c:f>'Concentrado Demandas'!$C$1075:$O$1075</c:f>
              <c:strCache>
                <c:ptCount val="13"/>
                <c:pt idx="0">
                  <c:v>Seguridad</c:v>
                </c:pt>
                <c:pt idx="1">
                  <c:v>Campo</c:v>
                </c:pt>
                <c:pt idx="2">
                  <c:v>Caminos</c:v>
                </c:pt>
                <c:pt idx="3">
                  <c:v>Educación</c:v>
                </c:pt>
                <c:pt idx="4">
                  <c:v>Salud</c:v>
                </c:pt>
                <c:pt idx="5">
                  <c:v>Empleo</c:v>
                </c:pt>
                <c:pt idx="6">
                  <c:v>Electrificación</c:v>
                </c:pt>
                <c:pt idx="7">
                  <c:v>Agua</c:v>
                </c:pt>
                <c:pt idx="8">
                  <c:v>Drenaje</c:v>
                </c:pt>
                <c:pt idx="9">
                  <c:v>Programas Sociales</c:v>
                </c:pt>
                <c:pt idx="10">
                  <c:v>Corrupción</c:v>
                </c:pt>
                <c:pt idx="11">
                  <c:v>Tierra</c:v>
                </c:pt>
                <c:pt idx="12">
                  <c:v>Vivienda</c:v>
                </c:pt>
              </c:strCache>
            </c:strRef>
          </c:cat>
          <c:val>
            <c:numRef>
              <c:f>'Concentrado Demandas'!$C$1076:$O$1076</c:f>
              <c:numCache>
                <c:formatCode>General</c:formatCode>
                <c:ptCount val="13"/>
                <c:pt idx="0">
                  <c:v>382</c:v>
                </c:pt>
                <c:pt idx="1">
                  <c:v>118</c:v>
                </c:pt>
                <c:pt idx="2">
                  <c:v>527</c:v>
                </c:pt>
                <c:pt idx="3">
                  <c:v>211</c:v>
                </c:pt>
                <c:pt idx="4">
                  <c:v>491</c:v>
                </c:pt>
                <c:pt idx="5">
                  <c:v>189</c:v>
                </c:pt>
                <c:pt idx="6">
                  <c:v>227</c:v>
                </c:pt>
                <c:pt idx="7">
                  <c:v>372</c:v>
                </c:pt>
                <c:pt idx="8">
                  <c:v>131</c:v>
                </c:pt>
                <c:pt idx="9">
                  <c:v>15</c:v>
                </c:pt>
                <c:pt idx="10">
                  <c:v>32</c:v>
                </c:pt>
                <c:pt idx="11">
                  <c:v>2</c:v>
                </c:pt>
                <c:pt idx="12">
                  <c:v>50</c:v>
                </c:pt>
              </c:numCache>
            </c:numRef>
          </c:val>
        </c:ser>
        <c:dLbls>
          <c:showLegendKey val="0"/>
          <c:showVal val="0"/>
          <c:showCatName val="0"/>
          <c:showSerName val="0"/>
          <c:showPercent val="0"/>
          <c:showBubbleSize val="0"/>
        </c:dLbls>
        <c:gapWidth val="150"/>
        <c:shape val="box"/>
        <c:axId val="91610496"/>
        <c:axId val="91612288"/>
        <c:axId val="0"/>
      </c:bar3DChart>
      <c:catAx>
        <c:axId val="91610496"/>
        <c:scaling>
          <c:orientation val="minMax"/>
        </c:scaling>
        <c:delete val="0"/>
        <c:axPos val="b"/>
        <c:majorTickMark val="out"/>
        <c:minorTickMark val="none"/>
        <c:tickLblPos val="nextTo"/>
        <c:crossAx val="91612288"/>
        <c:crosses val="autoZero"/>
        <c:auto val="1"/>
        <c:lblAlgn val="ctr"/>
        <c:lblOffset val="100"/>
        <c:noMultiLvlLbl val="0"/>
      </c:catAx>
      <c:valAx>
        <c:axId val="91612288"/>
        <c:scaling>
          <c:orientation val="minMax"/>
        </c:scaling>
        <c:delete val="0"/>
        <c:axPos val="l"/>
        <c:majorGridlines/>
        <c:numFmt formatCode="General" sourceLinked="1"/>
        <c:majorTickMark val="out"/>
        <c:minorTickMark val="none"/>
        <c:tickLblPos val="nextTo"/>
        <c:crossAx val="91610496"/>
        <c:crosses val="autoZero"/>
        <c:crossBetween val="between"/>
      </c:valAx>
    </c:plotArea>
    <c:plotVisOnly val="1"/>
    <c:dispBlanksAs val="gap"/>
    <c:showDLblsOverMax val="0"/>
  </c:chart>
  <c:txPr>
    <a:bodyPr/>
    <a:lstStyle/>
    <a:p>
      <a:pPr>
        <a:defRPr b="1"/>
      </a:pPr>
      <a:endParaRPr lang="es-MX"/>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2888789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647406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002162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309459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407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107805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2895254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179089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2264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2235141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E5A1D7-FD0F-4633-AF74-668778F20FCB}"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A3508085-2B37-4170-9667-EBCC73086F77}" type="slidenum">
              <a:rPr lang="es-MX" smtClean="0"/>
              <a:t>‹Nº›</a:t>
            </a:fld>
            <a:endParaRPr lang="es-MX"/>
          </a:p>
        </p:txBody>
      </p:sp>
    </p:spTree>
    <p:extLst>
      <p:ext uri="{BB962C8B-B14F-4D97-AF65-F5344CB8AC3E}">
        <p14:creationId xmlns:p14="http://schemas.microsoft.com/office/powerpoint/2010/main" val="3060386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5A1D7-FD0F-4633-AF74-668778F20FCB}" type="datetimeFigureOut">
              <a:rPr lang="es-MX" smtClean="0"/>
              <a:t>29/06/2018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508085-2B37-4170-9667-EBCC73086F77}" type="slidenum">
              <a:rPr lang="es-MX" smtClean="0"/>
              <a:t>‹Nº›</a:t>
            </a:fld>
            <a:endParaRPr lang="es-MX"/>
          </a:p>
        </p:txBody>
      </p:sp>
    </p:spTree>
    <p:extLst>
      <p:ext uri="{BB962C8B-B14F-4D97-AF65-F5344CB8AC3E}">
        <p14:creationId xmlns:p14="http://schemas.microsoft.com/office/powerpoint/2010/main" val="4016323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34888" y="2060848"/>
            <a:ext cx="8229600" cy="4065315"/>
          </a:xfrm>
        </p:spPr>
        <p:txBody>
          <a:bodyPr>
            <a:normAutofit/>
          </a:bodyPr>
          <a:lstStyle/>
          <a:p>
            <a:pPr marL="0" indent="0" algn="ctr">
              <a:buNone/>
            </a:pPr>
            <a:r>
              <a:rPr lang="es-MX" b="1" dirty="0" smtClean="0"/>
              <a:t>Estudio de opinión</a:t>
            </a:r>
          </a:p>
          <a:p>
            <a:pPr marL="0" indent="0">
              <a:buNone/>
            </a:pPr>
            <a:endParaRPr lang="es-MX" dirty="0"/>
          </a:p>
          <a:p>
            <a:pPr marL="0" indent="0">
              <a:buNone/>
            </a:pPr>
            <a:r>
              <a:rPr lang="es-MX" dirty="0" smtClean="0"/>
              <a:t>Para conocer </a:t>
            </a:r>
            <a:r>
              <a:rPr lang="es-MX" dirty="0"/>
              <a:t>la intención de voto de los ciudadanos </a:t>
            </a:r>
            <a:r>
              <a:rPr lang="es-MX" dirty="0" smtClean="0"/>
              <a:t>de San José del Rincón, Estado de México, previo a la Jornada Electoral del 1 de julio de 2018, respecto a la elección del ayuntamiento 2016-221</a:t>
            </a:r>
          </a:p>
          <a:p>
            <a:pPr marL="0" indent="0">
              <a:buNone/>
            </a:pPr>
            <a:endParaRPr lang="es-MX" dirty="0"/>
          </a:p>
        </p:txBody>
      </p:sp>
      <p:pic>
        <p:nvPicPr>
          <p:cNvPr id="4"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04664"/>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410833"/>
            <a:ext cx="2234297" cy="1064325"/>
          </a:xfrm>
          <a:prstGeom prst="rect">
            <a:avLst/>
          </a:prstGeom>
          <a:noFill/>
          <a:ln>
            <a:noFill/>
          </a:ln>
          <a:extLst>
            <a:ext uri="{53640926-AAD7-44D8-BBD7-CCE9431645EC}">
              <a14:shadowObscured xmlns:a14="http://schemas.microsoft.com/office/drawing/2010/main"/>
            </a:ext>
          </a:extLst>
        </p:spPr>
      </p:pic>
      <p:sp>
        <p:nvSpPr>
          <p:cNvPr id="8" name="2 Subtítulo"/>
          <p:cNvSpPr txBox="1">
            <a:spLocks/>
          </p:cNvSpPr>
          <p:nvPr/>
        </p:nvSpPr>
        <p:spPr>
          <a:xfrm>
            <a:off x="4571206" y="5877272"/>
            <a:ext cx="4313362" cy="57606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endParaRPr lang="es-MX" sz="1600" b="1" dirty="0" smtClean="0">
              <a:solidFill>
                <a:srgbClr val="666633"/>
              </a:solidFill>
            </a:endParaRPr>
          </a:p>
          <a:p>
            <a:pPr marL="0" indent="0" algn="r">
              <a:buNone/>
            </a:pPr>
            <a:r>
              <a:rPr lang="es-MX" sz="1600" b="1" dirty="0" smtClean="0">
                <a:solidFill>
                  <a:srgbClr val="666633"/>
                </a:solidFill>
              </a:rPr>
              <a:t>San José del Rincón, México; 15-18 junio 2018</a:t>
            </a:r>
            <a:endParaRPr lang="es-MX" sz="1600" b="1" dirty="0">
              <a:solidFill>
                <a:srgbClr val="666633"/>
              </a:solidFill>
            </a:endParaRPr>
          </a:p>
        </p:txBody>
      </p:sp>
    </p:spTree>
    <p:extLst>
      <p:ext uri="{BB962C8B-B14F-4D97-AF65-F5344CB8AC3E}">
        <p14:creationId xmlns:p14="http://schemas.microsoft.com/office/powerpoint/2010/main" val="34420613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2880" y="2718048"/>
            <a:ext cx="8229600" cy="1143000"/>
          </a:xfrm>
        </p:spPr>
        <p:txBody>
          <a:bodyPr>
            <a:normAutofit fontScale="90000"/>
          </a:bodyPr>
          <a:lstStyle/>
          <a:p>
            <a:r>
              <a:rPr lang="es-MX" b="1" dirty="0" smtClean="0"/>
              <a:t>A continuación</a:t>
            </a:r>
            <a:br>
              <a:rPr lang="es-MX" b="1" dirty="0" smtClean="0"/>
            </a:br>
            <a:r>
              <a:rPr lang="es-MX" b="1" dirty="0" smtClean="0"/>
              <a:t>Gráficas de resultados</a:t>
            </a:r>
            <a:endParaRPr lang="es-MX" b="1" dirty="0"/>
          </a:p>
        </p:txBody>
      </p:sp>
      <p:pic>
        <p:nvPicPr>
          <p:cNvPr id="6"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1429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7" name="6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153279" y="420459"/>
            <a:ext cx="2130689"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424918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628800"/>
            <a:ext cx="8229600" cy="945730"/>
          </a:xfrm>
        </p:spPr>
        <p:txBody>
          <a:bodyPr>
            <a:noAutofit/>
          </a:bodyPr>
          <a:lstStyle/>
          <a:p>
            <a:r>
              <a:rPr lang="es-MX" sz="3600" b="1" dirty="0" smtClean="0"/>
              <a:t>Personas entrevistadas por sexo</a:t>
            </a:r>
            <a:endParaRPr lang="es-MX" sz="3600" b="1" dirty="0"/>
          </a:p>
        </p:txBody>
      </p:sp>
      <p:graphicFrame>
        <p:nvGraphicFramePr>
          <p:cNvPr id="12" name="7 Gráfico"/>
          <p:cNvGraphicFramePr>
            <a:graphicFrameLocks/>
          </p:cNvGraphicFramePr>
          <p:nvPr>
            <p:extLst>
              <p:ext uri="{D42A27DB-BD31-4B8C-83A1-F6EECF244321}">
                <p14:modId xmlns:p14="http://schemas.microsoft.com/office/powerpoint/2010/main" val="2599222364"/>
              </p:ext>
            </p:extLst>
          </p:nvPr>
        </p:nvGraphicFramePr>
        <p:xfrm>
          <a:off x="3563888" y="2996952"/>
          <a:ext cx="4996976" cy="3240360"/>
        </p:xfrm>
        <a:graphic>
          <a:graphicData uri="http://schemas.openxmlformats.org/drawingml/2006/chart">
            <c:chart xmlns:c="http://schemas.openxmlformats.org/drawingml/2006/chart" xmlns:r="http://schemas.openxmlformats.org/officeDocument/2006/relationships" r:id="rId2"/>
          </a:graphicData>
        </a:graphic>
      </p:graphicFrame>
      <p:pic>
        <p:nvPicPr>
          <p:cNvPr id="15" name="Picture 2" descr="C:\Users\Prisco\Desktop\El Pulso del Estado de México\Varios\Logos\logo ok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6" name="15 Imagen" descr="https://scontent.ftlc1-1.fna.fbcdn.net/v/t1.0-9/1535045_912526872116029_515003240972509878_n.jpg?_nc_cat=0&amp;oh=83a16df97762c91fc1fe761ba756ad21&amp;oe=5B4AE0E6"/>
          <p:cNvPicPr/>
          <p:nvPr/>
        </p:nvPicPr>
        <p:blipFill rotWithShape="1">
          <a:blip r:embed="rId4" cstate="print">
            <a:extLst>
              <a:ext uri="{28A0092B-C50C-407E-A947-70E740481C1C}">
                <a14:useLocalDpi xmlns:a14="http://schemas.microsoft.com/office/drawing/2010/main" val="0"/>
              </a:ext>
            </a:extLst>
          </a:blip>
          <a:srcRect l="32379" r="1"/>
          <a:stretch/>
        </p:blipFill>
        <p:spPr bwMode="auto">
          <a:xfrm>
            <a:off x="2153279" y="338825"/>
            <a:ext cx="2130689" cy="1064325"/>
          </a:xfrm>
          <a:prstGeom prst="rect">
            <a:avLst/>
          </a:prstGeom>
          <a:noFill/>
          <a:ln>
            <a:noFill/>
          </a:ln>
          <a:extLst>
            <a:ext uri="{53640926-AAD7-44D8-BBD7-CCE9431645EC}">
              <a14:shadowObscured xmlns:a14="http://schemas.microsoft.com/office/drawing/2010/main"/>
            </a:ext>
          </a:extLst>
        </p:spPr>
      </p:pic>
      <p:graphicFrame>
        <p:nvGraphicFramePr>
          <p:cNvPr id="4" name="3 Marcador de contenido"/>
          <p:cNvGraphicFramePr>
            <a:graphicFrameLocks noGrp="1"/>
          </p:cNvGraphicFramePr>
          <p:nvPr>
            <p:ph idx="1"/>
            <p:extLst>
              <p:ext uri="{D42A27DB-BD31-4B8C-83A1-F6EECF244321}">
                <p14:modId xmlns:p14="http://schemas.microsoft.com/office/powerpoint/2010/main" val="2040060244"/>
              </p:ext>
            </p:extLst>
          </p:nvPr>
        </p:nvGraphicFramePr>
        <p:xfrm>
          <a:off x="899593" y="3356993"/>
          <a:ext cx="2319030" cy="1296144"/>
        </p:xfrm>
        <a:graphic>
          <a:graphicData uri="http://schemas.openxmlformats.org/drawingml/2006/table">
            <a:tbl>
              <a:tblPr>
                <a:tableStyleId>{5C22544A-7EE6-4342-B048-85BDC9FD1C3A}</a:tableStyleId>
              </a:tblPr>
              <a:tblGrid>
                <a:gridCol w="773010"/>
                <a:gridCol w="773010"/>
                <a:gridCol w="773010"/>
              </a:tblGrid>
              <a:tr h="289311">
                <a:tc gridSpan="3">
                  <a:txBody>
                    <a:bodyPr/>
                    <a:lstStyle/>
                    <a:p>
                      <a:pPr algn="ctr" fontAlgn="ctr"/>
                      <a:r>
                        <a:rPr lang="es-MX" sz="1300" b="1" u="none" strike="noStrike" dirty="0">
                          <a:effectLst/>
                        </a:rPr>
                        <a:t>Sexo</a:t>
                      </a:r>
                      <a:endParaRPr lang="es-MX" sz="1300" b="1" i="0" u="none" strike="noStrike" dirty="0">
                        <a:solidFill>
                          <a:srgbClr val="000000"/>
                        </a:solidFill>
                        <a:effectLst/>
                        <a:latin typeface="Calibri"/>
                      </a:endParaRPr>
                    </a:p>
                  </a:txBody>
                  <a:tcPr marL="9525" marR="9525" marT="9525" marB="0" anchor="ctr"/>
                </a:tc>
                <a:tc hMerge="1">
                  <a:txBody>
                    <a:bodyPr/>
                    <a:lstStyle/>
                    <a:p>
                      <a:endParaRPr lang="es-MX"/>
                    </a:p>
                  </a:txBody>
                  <a:tcPr/>
                </a:tc>
                <a:tc hMerge="1">
                  <a:txBody>
                    <a:bodyPr/>
                    <a:lstStyle/>
                    <a:p>
                      <a:endParaRPr lang="es-MX"/>
                    </a:p>
                  </a:txBody>
                  <a:tcPr/>
                </a:tc>
              </a:tr>
              <a:tr h="575025">
                <a:tc>
                  <a:txBody>
                    <a:bodyPr/>
                    <a:lstStyle/>
                    <a:p>
                      <a:pPr algn="ctr" fontAlgn="ctr"/>
                      <a:r>
                        <a:rPr lang="es-MX" sz="1300" b="1" u="none" strike="noStrike">
                          <a:effectLst/>
                        </a:rPr>
                        <a:t>Hombre</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dirty="0">
                          <a:effectLst/>
                        </a:rPr>
                        <a:t>Mujer</a:t>
                      </a:r>
                      <a:endParaRPr lang="es-MX" sz="1300" b="1" i="0" u="none" strike="noStrike" dirty="0">
                        <a:solidFill>
                          <a:srgbClr val="000000"/>
                        </a:solidFill>
                        <a:effectLst/>
                        <a:latin typeface="Calibri"/>
                      </a:endParaRPr>
                    </a:p>
                  </a:txBody>
                  <a:tcPr marL="9525" marR="9525" marT="9525" marB="0" anchor="ctr"/>
                </a:tc>
                <a:tc>
                  <a:txBody>
                    <a:bodyPr/>
                    <a:lstStyle/>
                    <a:p>
                      <a:pPr algn="ctr" fontAlgn="ctr"/>
                      <a:r>
                        <a:rPr lang="es-MX" sz="1100" b="1" u="none" strike="noStrike">
                          <a:effectLst/>
                        </a:rPr>
                        <a:t>Total</a:t>
                      </a:r>
                      <a:endParaRPr lang="es-MX" sz="1100" b="1" i="0" u="none" strike="noStrike">
                        <a:solidFill>
                          <a:srgbClr val="000000"/>
                        </a:solidFill>
                        <a:effectLst/>
                        <a:latin typeface="Calibri"/>
                      </a:endParaRPr>
                    </a:p>
                  </a:txBody>
                  <a:tcPr marL="9525" marR="9525" marT="9525" marB="0" anchor="ctr"/>
                </a:tc>
              </a:tr>
              <a:tr h="215904">
                <a:tc>
                  <a:txBody>
                    <a:bodyPr/>
                    <a:lstStyle/>
                    <a:p>
                      <a:pPr algn="ctr" fontAlgn="ctr"/>
                      <a:r>
                        <a:rPr lang="es-MX" sz="1100" b="1" u="none" strike="noStrike">
                          <a:effectLst/>
                        </a:rPr>
                        <a:t>515</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dirty="0">
                          <a:effectLst/>
                        </a:rPr>
                        <a:t>543</a:t>
                      </a:r>
                      <a:endParaRPr lang="es-MX" sz="1100" b="1" i="0" u="none" strike="noStrike" dirty="0">
                        <a:solidFill>
                          <a:srgbClr val="000000"/>
                        </a:solidFill>
                        <a:effectLst/>
                        <a:latin typeface="Calibri"/>
                      </a:endParaRPr>
                    </a:p>
                  </a:txBody>
                  <a:tcPr marL="9525" marR="9525" marT="9525" marB="0" anchor="ctr"/>
                </a:tc>
                <a:tc>
                  <a:txBody>
                    <a:bodyPr/>
                    <a:lstStyle/>
                    <a:p>
                      <a:pPr algn="ctr" fontAlgn="ctr"/>
                      <a:r>
                        <a:rPr lang="es-MX" sz="1100" b="1" u="none" strike="noStrike">
                          <a:effectLst/>
                        </a:rPr>
                        <a:t>1058</a:t>
                      </a:r>
                      <a:endParaRPr lang="es-MX" sz="1100" b="1" i="0" u="none" strike="noStrike">
                        <a:solidFill>
                          <a:srgbClr val="000000"/>
                        </a:solidFill>
                        <a:effectLst/>
                        <a:latin typeface="Calibri"/>
                      </a:endParaRPr>
                    </a:p>
                  </a:txBody>
                  <a:tcPr marL="9525" marR="9525" marT="9525" marB="0" anchor="ctr"/>
                </a:tc>
              </a:tr>
              <a:tr h="215904">
                <a:tc>
                  <a:txBody>
                    <a:bodyPr/>
                    <a:lstStyle/>
                    <a:p>
                      <a:pPr algn="ctr" fontAlgn="b"/>
                      <a:r>
                        <a:rPr lang="es-MX" sz="1100" b="1" u="none" strike="noStrike" dirty="0">
                          <a:effectLst/>
                        </a:rPr>
                        <a:t>48.67%</a:t>
                      </a:r>
                      <a:endParaRPr lang="es-MX" sz="1100" b="1" i="0" u="none" strike="noStrike" dirty="0">
                        <a:solidFill>
                          <a:srgbClr val="000000"/>
                        </a:solidFill>
                        <a:effectLst/>
                        <a:latin typeface="Calibri"/>
                      </a:endParaRPr>
                    </a:p>
                  </a:txBody>
                  <a:tcPr marL="9525" marR="9525" marT="9525" marB="0" anchor="ctr"/>
                </a:tc>
                <a:tc>
                  <a:txBody>
                    <a:bodyPr/>
                    <a:lstStyle/>
                    <a:p>
                      <a:pPr algn="ctr" fontAlgn="b"/>
                      <a:r>
                        <a:rPr lang="es-MX" sz="1100" b="1" u="none" strike="noStrike" dirty="0">
                          <a:effectLst/>
                        </a:rPr>
                        <a:t>51.33%</a:t>
                      </a:r>
                      <a:endParaRPr lang="es-MX" sz="1100" b="1" i="0" u="none" strike="noStrike" dirty="0">
                        <a:solidFill>
                          <a:srgbClr val="000000"/>
                        </a:solidFill>
                        <a:effectLst/>
                        <a:latin typeface="Calibri"/>
                      </a:endParaRPr>
                    </a:p>
                  </a:txBody>
                  <a:tcPr marL="9525" marR="9525" marT="9525" marB="0" anchor="ctr"/>
                </a:tc>
                <a:tc>
                  <a:txBody>
                    <a:bodyPr/>
                    <a:lstStyle/>
                    <a:p>
                      <a:pPr algn="ctr" fontAlgn="b"/>
                      <a:r>
                        <a:rPr lang="es-MX" sz="1100" b="1" u="none" strike="noStrike" dirty="0">
                          <a:effectLst/>
                        </a:rPr>
                        <a:t>100.00%</a:t>
                      </a:r>
                      <a:endParaRPr lang="es-MX" sz="1100" b="1"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3757391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556792"/>
            <a:ext cx="7920880" cy="648072"/>
          </a:xfrm>
        </p:spPr>
        <p:txBody>
          <a:bodyPr>
            <a:normAutofit/>
          </a:bodyPr>
          <a:lstStyle/>
          <a:p>
            <a:r>
              <a:rPr lang="es-MX" sz="3600" b="1" dirty="0" smtClean="0"/>
              <a:t>Personas entrevistadas por edad</a:t>
            </a:r>
            <a:endParaRPr lang="es-MX" sz="3600" dirty="0"/>
          </a:p>
        </p:txBody>
      </p:sp>
      <p:sp>
        <p:nvSpPr>
          <p:cNvPr id="3" name="2 Marcador de contenido"/>
          <p:cNvSpPr>
            <a:spLocks noGrp="1"/>
          </p:cNvSpPr>
          <p:nvPr>
            <p:ph idx="1"/>
          </p:nvPr>
        </p:nvSpPr>
        <p:spPr/>
        <p:txBody>
          <a:bodyPr/>
          <a:lstStyle/>
          <a:p>
            <a:pPr marL="0" indent="0">
              <a:buNone/>
            </a:pPr>
            <a:endParaRPr lang="es-MX" dirty="0" smtClean="0"/>
          </a:p>
          <a:p>
            <a:pPr marL="0" indent="0">
              <a:buNone/>
            </a:pPr>
            <a:endParaRPr lang="es-MX" dirty="0"/>
          </a:p>
          <a:p>
            <a:pPr marL="0" indent="0">
              <a:buNone/>
            </a:pPr>
            <a:endParaRPr lang="es-MX" dirty="0"/>
          </a:p>
        </p:txBody>
      </p:sp>
      <p:graphicFrame>
        <p:nvGraphicFramePr>
          <p:cNvPr id="9" name="10 Gráfico"/>
          <p:cNvGraphicFramePr>
            <a:graphicFrameLocks/>
          </p:cNvGraphicFramePr>
          <p:nvPr>
            <p:extLst>
              <p:ext uri="{D42A27DB-BD31-4B8C-83A1-F6EECF244321}">
                <p14:modId xmlns:p14="http://schemas.microsoft.com/office/powerpoint/2010/main" val="2496763843"/>
              </p:ext>
            </p:extLst>
          </p:nvPr>
        </p:nvGraphicFramePr>
        <p:xfrm>
          <a:off x="2153279" y="3284984"/>
          <a:ext cx="5184576" cy="3240360"/>
        </p:xfrm>
        <a:graphic>
          <a:graphicData uri="http://schemas.openxmlformats.org/drawingml/2006/chart">
            <c:chart xmlns:c="http://schemas.openxmlformats.org/drawingml/2006/chart" xmlns:r="http://schemas.openxmlformats.org/officeDocument/2006/relationships" r:id="rId2"/>
          </a:graphicData>
        </a:graphic>
      </p:graphicFrame>
      <p:pic>
        <p:nvPicPr>
          <p:cNvPr id="10" name="Picture 2" descr="C:\Users\Prisco\Desktop\El Pulso del Estado de México\Varios\Logos\logo ok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1" name="10 Imagen" descr="https://scontent.ftlc1-1.fna.fbcdn.net/v/t1.0-9/1535045_912526872116029_515003240972509878_n.jpg?_nc_cat=0&amp;oh=83a16df97762c91fc1fe761ba756ad21&amp;oe=5B4AE0E6"/>
          <p:cNvPicPr/>
          <p:nvPr/>
        </p:nvPicPr>
        <p:blipFill rotWithShape="1">
          <a:blip r:embed="rId4" cstate="print">
            <a:extLst>
              <a:ext uri="{28A0092B-C50C-407E-A947-70E740481C1C}">
                <a14:useLocalDpi xmlns:a14="http://schemas.microsoft.com/office/drawing/2010/main" val="0"/>
              </a:ext>
            </a:extLst>
          </a:blip>
          <a:srcRect l="32379" r="1"/>
          <a:stretch/>
        </p:blipFill>
        <p:spPr bwMode="auto">
          <a:xfrm>
            <a:off x="2153279" y="338825"/>
            <a:ext cx="2130689" cy="1064325"/>
          </a:xfrm>
          <a:prstGeom prst="rect">
            <a:avLst/>
          </a:prstGeom>
          <a:noFill/>
          <a:ln>
            <a:noFill/>
          </a:ln>
          <a:extLst>
            <a:ext uri="{53640926-AAD7-44D8-BBD7-CCE9431645EC}">
              <a14:shadowObscured xmlns:a14="http://schemas.microsoft.com/office/drawing/2010/main"/>
            </a:ext>
          </a:extLst>
        </p:spPr>
      </p:pic>
      <p:graphicFrame>
        <p:nvGraphicFramePr>
          <p:cNvPr id="4" name="3 Tabla"/>
          <p:cNvGraphicFramePr>
            <a:graphicFrameLocks noGrp="1"/>
          </p:cNvGraphicFramePr>
          <p:nvPr>
            <p:extLst>
              <p:ext uri="{D42A27DB-BD31-4B8C-83A1-F6EECF244321}">
                <p14:modId xmlns:p14="http://schemas.microsoft.com/office/powerpoint/2010/main" val="1873523552"/>
              </p:ext>
            </p:extLst>
          </p:nvPr>
        </p:nvGraphicFramePr>
        <p:xfrm>
          <a:off x="3218623" y="2276872"/>
          <a:ext cx="3048000" cy="1038225"/>
        </p:xfrm>
        <a:graphic>
          <a:graphicData uri="http://schemas.openxmlformats.org/drawingml/2006/table">
            <a:tbl>
              <a:tblPr>
                <a:tableStyleId>{5C22544A-7EE6-4342-B048-85BDC9FD1C3A}</a:tableStyleId>
              </a:tblPr>
              <a:tblGrid>
                <a:gridCol w="609600"/>
                <a:gridCol w="609600"/>
                <a:gridCol w="609600"/>
                <a:gridCol w="609600"/>
                <a:gridCol w="609600"/>
              </a:tblGrid>
              <a:tr h="219075">
                <a:tc gridSpan="5">
                  <a:txBody>
                    <a:bodyPr/>
                    <a:lstStyle/>
                    <a:p>
                      <a:pPr algn="ctr" fontAlgn="ctr"/>
                      <a:r>
                        <a:rPr lang="es-MX" sz="1300" b="1" u="none" strike="noStrike">
                          <a:effectLst/>
                        </a:rPr>
                        <a:t>Intervalos de edades</a:t>
                      </a:r>
                      <a:endParaRPr lang="es-MX" sz="1300" b="1" i="0" u="none" strike="noStrike">
                        <a:solidFill>
                          <a:srgbClr val="000000"/>
                        </a:solidFill>
                        <a:effectLst/>
                        <a:latin typeface="Calibri"/>
                      </a:endParaRPr>
                    </a:p>
                  </a:txBody>
                  <a:tcPr marL="9525" marR="9525" marT="9525"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38150">
                <a:tc>
                  <a:txBody>
                    <a:bodyPr/>
                    <a:lstStyle/>
                    <a:p>
                      <a:pPr algn="ctr" fontAlgn="ctr"/>
                      <a:r>
                        <a:rPr lang="es-MX" sz="1300" b="1" u="none" strike="noStrike">
                          <a:effectLst/>
                        </a:rPr>
                        <a:t>18-25</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26-40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41-60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Más de 60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Total</a:t>
                      </a:r>
                      <a:endParaRPr lang="es-MX" sz="1300" b="1" i="0" u="none" strike="noStrike">
                        <a:solidFill>
                          <a:srgbClr val="000000"/>
                        </a:solidFill>
                        <a:effectLst/>
                        <a:latin typeface="Calibri"/>
                      </a:endParaRPr>
                    </a:p>
                  </a:txBody>
                  <a:tcPr marL="9525" marR="9525" marT="9525" marB="0" anchor="ctr"/>
                </a:tc>
              </a:tr>
              <a:tr h="190500">
                <a:tc>
                  <a:txBody>
                    <a:bodyPr/>
                    <a:lstStyle/>
                    <a:p>
                      <a:pPr algn="ctr" fontAlgn="ctr"/>
                      <a:r>
                        <a:rPr lang="es-MX" sz="1100" b="1" u="none" strike="noStrike">
                          <a:effectLst/>
                        </a:rPr>
                        <a:t>198</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406</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335</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119</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1058</a:t>
                      </a:r>
                      <a:endParaRPr lang="es-MX" sz="1100" b="1" i="0" u="none" strike="noStrike">
                        <a:solidFill>
                          <a:srgbClr val="000000"/>
                        </a:solidFill>
                        <a:effectLst/>
                        <a:latin typeface="Calibri"/>
                      </a:endParaRPr>
                    </a:p>
                  </a:txBody>
                  <a:tcPr marL="9525" marR="9525" marT="9525" marB="0" anchor="ctr"/>
                </a:tc>
              </a:tr>
              <a:tr h="190500">
                <a:tc>
                  <a:txBody>
                    <a:bodyPr/>
                    <a:lstStyle/>
                    <a:p>
                      <a:pPr algn="r" fontAlgn="b"/>
                      <a:r>
                        <a:rPr lang="es-MX" sz="1100" b="1" u="none" strike="noStrike">
                          <a:effectLst/>
                        </a:rPr>
                        <a:t>18.71%</a:t>
                      </a:r>
                      <a:endParaRPr lang="es-MX" sz="1100" b="1" i="0" u="none" strike="noStrike">
                        <a:solidFill>
                          <a:srgbClr val="000000"/>
                        </a:solidFill>
                        <a:effectLst/>
                        <a:latin typeface="Calibri"/>
                      </a:endParaRPr>
                    </a:p>
                  </a:txBody>
                  <a:tcPr marL="9525" marR="9525" marT="9525" marB="0" anchor="b"/>
                </a:tc>
                <a:tc>
                  <a:txBody>
                    <a:bodyPr/>
                    <a:lstStyle/>
                    <a:p>
                      <a:pPr algn="r" fontAlgn="b"/>
                      <a:r>
                        <a:rPr lang="es-MX" sz="1100" b="1" u="none" strike="noStrike">
                          <a:effectLst/>
                        </a:rPr>
                        <a:t>38.38%</a:t>
                      </a:r>
                      <a:endParaRPr lang="es-MX" sz="1100" b="1" i="0" u="none" strike="noStrike">
                        <a:solidFill>
                          <a:srgbClr val="000000"/>
                        </a:solidFill>
                        <a:effectLst/>
                        <a:latin typeface="Calibri"/>
                      </a:endParaRPr>
                    </a:p>
                  </a:txBody>
                  <a:tcPr marL="9525" marR="9525" marT="9525" marB="0" anchor="b"/>
                </a:tc>
                <a:tc>
                  <a:txBody>
                    <a:bodyPr/>
                    <a:lstStyle/>
                    <a:p>
                      <a:pPr algn="r" fontAlgn="b"/>
                      <a:r>
                        <a:rPr lang="es-MX" sz="1100" b="1" u="none" strike="noStrike">
                          <a:effectLst/>
                        </a:rPr>
                        <a:t>31.67%</a:t>
                      </a:r>
                      <a:endParaRPr lang="es-MX" sz="1100" b="1" i="0" u="none" strike="noStrike">
                        <a:solidFill>
                          <a:srgbClr val="000000"/>
                        </a:solidFill>
                        <a:effectLst/>
                        <a:latin typeface="Calibri"/>
                      </a:endParaRPr>
                    </a:p>
                  </a:txBody>
                  <a:tcPr marL="9525" marR="9525" marT="9525" marB="0" anchor="b"/>
                </a:tc>
                <a:tc>
                  <a:txBody>
                    <a:bodyPr/>
                    <a:lstStyle/>
                    <a:p>
                      <a:pPr algn="r" fontAlgn="b"/>
                      <a:r>
                        <a:rPr lang="es-MX" sz="1100" b="1" u="none" strike="noStrike">
                          <a:effectLst/>
                        </a:rPr>
                        <a:t>11.24%</a:t>
                      </a:r>
                      <a:endParaRPr lang="es-MX" sz="1100" b="1" i="0" u="none" strike="noStrike">
                        <a:solidFill>
                          <a:srgbClr val="000000"/>
                        </a:solidFill>
                        <a:effectLst/>
                        <a:latin typeface="Calibri"/>
                      </a:endParaRPr>
                    </a:p>
                  </a:txBody>
                  <a:tcPr marL="9525" marR="9525" marT="9525" marB="0" anchor="b"/>
                </a:tc>
                <a:tc>
                  <a:txBody>
                    <a:bodyPr/>
                    <a:lstStyle/>
                    <a:p>
                      <a:pPr algn="r" fontAlgn="b"/>
                      <a:r>
                        <a:rPr lang="es-MX" sz="1100" b="1" u="none" strike="noStrike" dirty="0">
                          <a:effectLst/>
                        </a:rPr>
                        <a:t>100.00%</a:t>
                      </a:r>
                      <a:endParaRPr lang="es-MX" sz="1100" b="1"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713697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579296" cy="4997152"/>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sp>
        <p:nvSpPr>
          <p:cNvPr id="4" name="1 Título"/>
          <p:cNvSpPr>
            <a:spLocks noGrp="1"/>
          </p:cNvSpPr>
          <p:nvPr>
            <p:ph type="title"/>
          </p:nvPr>
        </p:nvSpPr>
        <p:spPr>
          <a:xfrm>
            <a:off x="662880" y="1412776"/>
            <a:ext cx="8229600" cy="724942"/>
          </a:xfrm>
        </p:spPr>
        <p:txBody>
          <a:bodyPr>
            <a:normAutofit/>
          </a:bodyPr>
          <a:lstStyle/>
          <a:p>
            <a:r>
              <a:rPr lang="es-MX" sz="3600" b="1" dirty="0" smtClean="0"/>
              <a:t>Ocupación de las personas entrevistadas</a:t>
            </a:r>
            <a:endParaRPr lang="es-MX" sz="3600" dirty="0"/>
          </a:p>
        </p:txBody>
      </p:sp>
      <p:graphicFrame>
        <p:nvGraphicFramePr>
          <p:cNvPr id="7" name="1 Gráfico"/>
          <p:cNvGraphicFramePr>
            <a:graphicFrameLocks/>
          </p:cNvGraphicFramePr>
          <p:nvPr>
            <p:extLst>
              <p:ext uri="{D42A27DB-BD31-4B8C-83A1-F6EECF244321}">
                <p14:modId xmlns:p14="http://schemas.microsoft.com/office/powerpoint/2010/main" val="1041840807"/>
              </p:ext>
            </p:extLst>
          </p:nvPr>
        </p:nvGraphicFramePr>
        <p:xfrm>
          <a:off x="1907704" y="2852936"/>
          <a:ext cx="5976664" cy="3744416"/>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2" descr="C:\Users\Prisco\Desktop\El Pulso del Estado de México\Varios\Logos\logo ok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1429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9" name="8 Imagen" descr="https://scontent.ftlc1-1.fna.fbcdn.net/v/t1.0-9/1535045_912526872116029_515003240972509878_n.jpg?_nc_cat=0&amp;oh=83a16df97762c91fc1fe761ba756ad21&amp;oe=5B4AE0E6"/>
          <p:cNvPicPr/>
          <p:nvPr/>
        </p:nvPicPr>
        <p:blipFill rotWithShape="1">
          <a:blip r:embed="rId4" cstate="print">
            <a:extLst>
              <a:ext uri="{28A0092B-C50C-407E-A947-70E740481C1C}">
                <a14:useLocalDpi xmlns:a14="http://schemas.microsoft.com/office/drawing/2010/main" val="0"/>
              </a:ext>
            </a:extLst>
          </a:blip>
          <a:srcRect l="32379" r="1"/>
          <a:stretch/>
        </p:blipFill>
        <p:spPr bwMode="auto">
          <a:xfrm>
            <a:off x="2153279" y="420459"/>
            <a:ext cx="2130689" cy="1064325"/>
          </a:xfrm>
          <a:prstGeom prst="rect">
            <a:avLst/>
          </a:prstGeom>
          <a:noFill/>
          <a:ln>
            <a:noFill/>
          </a:ln>
          <a:extLst>
            <a:ext uri="{53640926-AAD7-44D8-BBD7-CCE9431645EC}">
              <a14:shadowObscured xmlns:a14="http://schemas.microsoft.com/office/drawing/2010/main"/>
            </a:ext>
          </a:extLst>
        </p:spPr>
      </p:pic>
      <p:graphicFrame>
        <p:nvGraphicFramePr>
          <p:cNvPr id="2" name="1 Tabla"/>
          <p:cNvGraphicFramePr>
            <a:graphicFrameLocks noGrp="1"/>
          </p:cNvGraphicFramePr>
          <p:nvPr>
            <p:extLst>
              <p:ext uri="{D42A27DB-BD31-4B8C-83A1-F6EECF244321}">
                <p14:modId xmlns:p14="http://schemas.microsoft.com/office/powerpoint/2010/main" val="2748438072"/>
              </p:ext>
            </p:extLst>
          </p:nvPr>
        </p:nvGraphicFramePr>
        <p:xfrm>
          <a:off x="539552" y="2132856"/>
          <a:ext cx="8229600" cy="698432"/>
        </p:xfrm>
        <a:graphic>
          <a:graphicData uri="http://schemas.openxmlformats.org/drawingml/2006/table">
            <a:tbl>
              <a:tblPr>
                <a:tableStyleId>{5C22544A-7EE6-4342-B048-85BDC9FD1C3A}</a:tableStyleId>
              </a:tblPr>
              <a:tblGrid>
                <a:gridCol w="518400"/>
                <a:gridCol w="518400"/>
                <a:gridCol w="834300"/>
                <a:gridCol w="834300"/>
                <a:gridCol w="834300"/>
                <a:gridCol w="834300"/>
                <a:gridCol w="834300"/>
                <a:gridCol w="834300"/>
                <a:gridCol w="834300"/>
                <a:gridCol w="834300"/>
                <a:gridCol w="518400"/>
              </a:tblGrid>
              <a:tr h="186790">
                <a:tc gridSpan="11">
                  <a:txBody>
                    <a:bodyPr/>
                    <a:lstStyle/>
                    <a:p>
                      <a:pPr algn="ctr" fontAlgn="ctr"/>
                      <a:r>
                        <a:rPr lang="es-MX" sz="1100" b="1" u="none" strike="noStrike">
                          <a:effectLst/>
                        </a:rPr>
                        <a:t>Ocupación</a:t>
                      </a:r>
                      <a:endParaRPr lang="es-MX" sz="1100" b="1" i="0" u="none" strike="noStrike">
                        <a:solidFill>
                          <a:srgbClr val="000000"/>
                        </a:solidFill>
                        <a:effectLst/>
                        <a:latin typeface="Calibri"/>
                      </a:endParaRPr>
                    </a:p>
                  </a:txBody>
                  <a:tcPr marL="8121" marR="8121" marT="8121"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6790">
                <a:tc>
                  <a:txBody>
                    <a:bodyPr/>
                    <a:lstStyle/>
                    <a:p>
                      <a:pPr algn="ctr" fontAlgn="ctr"/>
                      <a:r>
                        <a:rPr lang="es-MX" sz="1100" b="1" u="none" strike="noStrike">
                          <a:effectLst/>
                        </a:rPr>
                        <a:t>Hogar</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Campo</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Construcción</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Comercio</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Serv. Púb.</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Estudiante</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Industria</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Profesión</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Transporte</a:t>
                      </a:r>
                      <a:endParaRPr lang="es-MX" sz="1100" b="1" i="0" u="none" strike="noStrike">
                        <a:solidFill>
                          <a:srgbClr val="000000"/>
                        </a:solidFill>
                        <a:effectLst/>
                        <a:latin typeface="Calibri"/>
                      </a:endParaRPr>
                    </a:p>
                  </a:txBody>
                  <a:tcPr marL="8121" marR="8121" marT="8121" marB="0" anchor="ctr"/>
                </a:tc>
                <a:tc>
                  <a:txBody>
                    <a:bodyPr/>
                    <a:lstStyle/>
                    <a:p>
                      <a:pPr algn="ctr" fontAlgn="ctr"/>
                      <a:r>
                        <a:rPr lang="es-MX" sz="1000" b="1" u="none" strike="noStrike">
                          <a:effectLst/>
                        </a:rPr>
                        <a:t>Sin ocupación</a:t>
                      </a:r>
                      <a:endParaRPr lang="es-MX" sz="1000" b="1" i="0" u="none" strike="noStrike">
                        <a:solidFill>
                          <a:srgbClr val="000000"/>
                        </a:solidFill>
                        <a:effectLst/>
                        <a:latin typeface="Calibri"/>
                      </a:endParaRPr>
                    </a:p>
                  </a:txBody>
                  <a:tcPr marL="8121" marR="8121" marT="8121" marB="0" anchor="ctr"/>
                </a:tc>
                <a:tc>
                  <a:txBody>
                    <a:bodyPr/>
                    <a:lstStyle/>
                    <a:p>
                      <a:pPr algn="ctr" fontAlgn="ctr"/>
                      <a:r>
                        <a:rPr lang="es-MX" sz="1100" b="1" u="none" strike="noStrike">
                          <a:effectLst/>
                        </a:rPr>
                        <a:t>Total</a:t>
                      </a:r>
                      <a:endParaRPr lang="es-MX" sz="1100" b="1" i="0" u="none" strike="noStrike">
                        <a:solidFill>
                          <a:srgbClr val="000000"/>
                        </a:solidFill>
                        <a:effectLst/>
                        <a:latin typeface="Calibri"/>
                      </a:endParaRPr>
                    </a:p>
                  </a:txBody>
                  <a:tcPr marL="8121" marR="8121" marT="8121" marB="0" anchor="ctr"/>
                </a:tc>
              </a:tr>
              <a:tr h="162426">
                <a:tc>
                  <a:txBody>
                    <a:bodyPr/>
                    <a:lstStyle/>
                    <a:p>
                      <a:pPr algn="ctr" fontAlgn="ctr"/>
                      <a:r>
                        <a:rPr lang="es-MX" sz="900" b="1" u="none" strike="noStrike">
                          <a:effectLst/>
                        </a:rPr>
                        <a:t>319</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261</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55</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280</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59</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28</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8</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5</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29</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14</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1058</a:t>
                      </a:r>
                      <a:endParaRPr lang="es-MX" sz="900" b="1" i="0" u="none" strike="noStrike">
                        <a:solidFill>
                          <a:srgbClr val="000000"/>
                        </a:solidFill>
                        <a:effectLst/>
                        <a:latin typeface="Calibri"/>
                      </a:endParaRPr>
                    </a:p>
                  </a:txBody>
                  <a:tcPr marL="8121" marR="8121" marT="8121" marB="0" anchor="ctr"/>
                </a:tc>
              </a:tr>
              <a:tr h="162426">
                <a:tc>
                  <a:txBody>
                    <a:bodyPr/>
                    <a:lstStyle/>
                    <a:p>
                      <a:pPr algn="ctr" fontAlgn="ctr"/>
                      <a:r>
                        <a:rPr lang="es-MX" sz="900" b="1" u="none" strike="noStrike">
                          <a:effectLst/>
                        </a:rPr>
                        <a:t>30.15%</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24.67%</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5.20%</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26.47%</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5.58%</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2.64%</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0.76%</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0.47%</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2.74%</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a:effectLst/>
                        </a:rPr>
                        <a:t>1.32%</a:t>
                      </a:r>
                      <a:endParaRPr lang="es-MX" sz="900" b="1" i="0" u="none" strike="noStrike">
                        <a:solidFill>
                          <a:srgbClr val="000000"/>
                        </a:solidFill>
                        <a:effectLst/>
                        <a:latin typeface="Calibri"/>
                      </a:endParaRPr>
                    </a:p>
                  </a:txBody>
                  <a:tcPr marL="8121" marR="8121" marT="8121" marB="0" anchor="ctr"/>
                </a:tc>
                <a:tc>
                  <a:txBody>
                    <a:bodyPr/>
                    <a:lstStyle/>
                    <a:p>
                      <a:pPr algn="ctr" fontAlgn="ctr"/>
                      <a:r>
                        <a:rPr lang="es-MX" sz="900" b="1" u="none" strike="noStrike" dirty="0">
                          <a:effectLst/>
                        </a:rPr>
                        <a:t>100.00%</a:t>
                      </a:r>
                      <a:endParaRPr lang="es-MX" sz="900" b="1" i="0" u="none" strike="noStrike" dirty="0">
                        <a:solidFill>
                          <a:srgbClr val="000000"/>
                        </a:solidFill>
                        <a:effectLst/>
                        <a:latin typeface="Calibri"/>
                      </a:endParaRPr>
                    </a:p>
                  </a:txBody>
                  <a:tcPr marL="8121" marR="8121" marT="8121" marB="0" anchor="ctr"/>
                </a:tc>
              </a:tr>
            </a:tbl>
          </a:graphicData>
        </a:graphic>
      </p:graphicFrame>
    </p:spTree>
    <p:extLst>
      <p:ext uri="{BB962C8B-B14F-4D97-AF65-F5344CB8AC3E}">
        <p14:creationId xmlns:p14="http://schemas.microsoft.com/office/powerpoint/2010/main" val="942217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2204864"/>
            <a:ext cx="8229600" cy="4525963"/>
          </a:xfrm>
        </p:spPr>
        <p:txBody>
          <a:bodyPr/>
          <a:lstStyle/>
          <a:p>
            <a:pPr marL="0" indent="0">
              <a:buNone/>
            </a:pPr>
            <a:endParaRPr lang="es-MX" dirty="0" smtClean="0"/>
          </a:p>
          <a:p>
            <a:pPr marL="0" indent="0">
              <a:buNone/>
            </a:pPr>
            <a:endParaRPr lang="es-MX" dirty="0"/>
          </a:p>
          <a:p>
            <a:pPr marL="0" indent="0">
              <a:buNone/>
            </a:pPr>
            <a:endParaRPr lang="es-MX" dirty="0"/>
          </a:p>
        </p:txBody>
      </p:sp>
      <p:sp>
        <p:nvSpPr>
          <p:cNvPr id="4" name="1 Título"/>
          <p:cNvSpPr>
            <a:spLocks noGrp="1"/>
          </p:cNvSpPr>
          <p:nvPr>
            <p:ph type="title"/>
          </p:nvPr>
        </p:nvSpPr>
        <p:spPr>
          <a:xfrm>
            <a:off x="457200" y="1556792"/>
            <a:ext cx="8229600" cy="571300"/>
          </a:xfrm>
        </p:spPr>
        <p:txBody>
          <a:bodyPr>
            <a:normAutofit fontScale="90000"/>
          </a:bodyPr>
          <a:lstStyle/>
          <a:p>
            <a:r>
              <a:rPr lang="es-MX" sz="3600" b="1" dirty="0" smtClean="0"/>
              <a:t>¿Contemplas ir a votar?</a:t>
            </a:r>
            <a:endParaRPr lang="es-MX" sz="3600" b="1" dirty="0"/>
          </a:p>
        </p:txBody>
      </p:sp>
      <p:pic>
        <p:nvPicPr>
          <p:cNvPr id="5"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338825"/>
            <a:ext cx="2105848" cy="1064325"/>
          </a:xfrm>
          <a:prstGeom prst="rect">
            <a:avLst/>
          </a:prstGeom>
          <a:noFill/>
          <a:ln>
            <a:noFill/>
          </a:ln>
          <a:extLst>
            <a:ext uri="{53640926-AAD7-44D8-BBD7-CCE9431645EC}">
              <a14:shadowObscured xmlns:a14="http://schemas.microsoft.com/office/drawing/2010/main"/>
            </a:ext>
          </a:extLst>
        </p:spPr>
      </p:pic>
      <p:graphicFrame>
        <p:nvGraphicFramePr>
          <p:cNvPr id="9" name="2 Gráfico"/>
          <p:cNvGraphicFramePr>
            <a:graphicFrameLocks/>
          </p:cNvGraphicFramePr>
          <p:nvPr>
            <p:extLst>
              <p:ext uri="{D42A27DB-BD31-4B8C-83A1-F6EECF244321}">
                <p14:modId xmlns:p14="http://schemas.microsoft.com/office/powerpoint/2010/main" val="2731724676"/>
              </p:ext>
            </p:extLst>
          </p:nvPr>
        </p:nvGraphicFramePr>
        <p:xfrm>
          <a:off x="3563888" y="2708920"/>
          <a:ext cx="5076056" cy="33192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1 Tabla"/>
          <p:cNvGraphicFramePr>
            <a:graphicFrameLocks noGrp="1"/>
          </p:cNvGraphicFramePr>
          <p:nvPr>
            <p:extLst>
              <p:ext uri="{D42A27DB-BD31-4B8C-83A1-F6EECF244321}">
                <p14:modId xmlns:p14="http://schemas.microsoft.com/office/powerpoint/2010/main" val="74445899"/>
              </p:ext>
            </p:extLst>
          </p:nvPr>
        </p:nvGraphicFramePr>
        <p:xfrm>
          <a:off x="827584" y="3140968"/>
          <a:ext cx="2376264" cy="1080120"/>
        </p:xfrm>
        <a:graphic>
          <a:graphicData uri="http://schemas.openxmlformats.org/drawingml/2006/table">
            <a:tbl>
              <a:tblPr>
                <a:tableStyleId>{5C22544A-7EE6-4342-B048-85BDC9FD1C3A}</a:tableStyleId>
              </a:tblPr>
              <a:tblGrid>
                <a:gridCol w="832803"/>
                <a:gridCol w="832803"/>
                <a:gridCol w="710658"/>
              </a:tblGrid>
              <a:tr h="270030">
                <a:tc gridSpan="3">
                  <a:txBody>
                    <a:bodyPr/>
                    <a:lstStyle/>
                    <a:p>
                      <a:pPr algn="ctr" fontAlgn="b"/>
                      <a:r>
                        <a:rPr lang="es-MX" sz="1100" b="1" u="none" strike="noStrike">
                          <a:effectLst/>
                        </a:rPr>
                        <a:t>¿Contempla ir a votar?</a:t>
                      </a:r>
                      <a:endParaRPr lang="es-MX" sz="1100" b="1" i="0" u="none" strike="noStrike">
                        <a:solidFill>
                          <a:srgbClr val="000000"/>
                        </a:solidFill>
                        <a:effectLst/>
                        <a:latin typeface="Calibri"/>
                      </a:endParaRPr>
                    </a:p>
                  </a:txBody>
                  <a:tcPr marL="9525" marR="9525" marT="9525" marB="0" anchor="b"/>
                </a:tc>
                <a:tc hMerge="1">
                  <a:txBody>
                    <a:bodyPr/>
                    <a:lstStyle/>
                    <a:p>
                      <a:endParaRPr lang="es-MX"/>
                    </a:p>
                  </a:txBody>
                  <a:tcPr/>
                </a:tc>
                <a:tc hMerge="1">
                  <a:txBody>
                    <a:bodyPr/>
                    <a:lstStyle/>
                    <a:p>
                      <a:endParaRPr lang="es-MX"/>
                    </a:p>
                  </a:txBody>
                  <a:tcPr/>
                </a:tc>
              </a:tr>
              <a:tr h="270030">
                <a:tc>
                  <a:txBody>
                    <a:bodyPr/>
                    <a:lstStyle/>
                    <a:p>
                      <a:pPr algn="ctr" fontAlgn="ctr"/>
                      <a:r>
                        <a:rPr lang="es-MX" sz="1100" b="1" u="none" strike="noStrike">
                          <a:effectLst/>
                        </a:rPr>
                        <a:t>Sí</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No</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Total</a:t>
                      </a:r>
                      <a:endParaRPr lang="es-MX" sz="1100" b="1" i="0" u="none" strike="noStrike">
                        <a:solidFill>
                          <a:srgbClr val="000000"/>
                        </a:solidFill>
                        <a:effectLst/>
                        <a:latin typeface="Calibri"/>
                      </a:endParaRPr>
                    </a:p>
                  </a:txBody>
                  <a:tcPr marL="9525" marR="9525" marT="9525" marB="0" anchor="ctr"/>
                </a:tc>
              </a:tr>
              <a:tr h="270030">
                <a:tc>
                  <a:txBody>
                    <a:bodyPr/>
                    <a:lstStyle/>
                    <a:p>
                      <a:pPr algn="ctr" fontAlgn="ctr"/>
                      <a:r>
                        <a:rPr lang="es-MX" sz="1100" b="1" u="none" strike="noStrike">
                          <a:effectLst/>
                        </a:rPr>
                        <a:t>1041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17</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1058</a:t>
                      </a:r>
                      <a:endParaRPr lang="es-MX" sz="1100" b="1" i="0" u="none" strike="noStrike">
                        <a:solidFill>
                          <a:srgbClr val="000000"/>
                        </a:solidFill>
                        <a:effectLst/>
                        <a:latin typeface="Calibri"/>
                      </a:endParaRPr>
                    </a:p>
                  </a:txBody>
                  <a:tcPr marL="9525" marR="9525" marT="9525" marB="0" anchor="ctr"/>
                </a:tc>
              </a:tr>
              <a:tr h="270030">
                <a:tc>
                  <a:txBody>
                    <a:bodyPr/>
                    <a:lstStyle/>
                    <a:p>
                      <a:pPr algn="ctr" fontAlgn="ctr"/>
                      <a:r>
                        <a:rPr lang="es-MX" sz="1100" b="1" u="none" strike="noStrike">
                          <a:effectLst/>
                        </a:rPr>
                        <a:t>98.39%</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1.61%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dirty="0">
                          <a:effectLst/>
                        </a:rPr>
                        <a:t>100.00%</a:t>
                      </a:r>
                      <a:endParaRPr lang="es-MX" sz="1100" b="1"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8267433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564904"/>
            <a:ext cx="8229600" cy="4104456"/>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sp>
        <p:nvSpPr>
          <p:cNvPr id="4" name="1 Título"/>
          <p:cNvSpPr>
            <a:spLocks noGrp="1"/>
          </p:cNvSpPr>
          <p:nvPr>
            <p:ph type="title"/>
          </p:nvPr>
        </p:nvSpPr>
        <p:spPr>
          <a:xfrm>
            <a:off x="539552" y="1493912"/>
            <a:ext cx="8229600" cy="782960"/>
          </a:xfrm>
        </p:spPr>
        <p:txBody>
          <a:bodyPr>
            <a:normAutofit/>
          </a:bodyPr>
          <a:lstStyle/>
          <a:p>
            <a:r>
              <a:rPr lang="es-MX" sz="2800" b="1" dirty="0" smtClean="0"/>
              <a:t>Al cruzar la boleta electoral lo harías por:</a:t>
            </a:r>
            <a:endParaRPr lang="es-MX" sz="2800" dirty="0"/>
          </a:p>
        </p:txBody>
      </p:sp>
      <p:pic>
        <p:nvPicPr>
          <p:cNvPr id="5"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1429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420459"/>
            <a:ext cx="2105848" cy="1064325"/>
          </a:xfrm>
          <a:prstGeom prst="rect">
            <a:avLst/>
          </a:prstGeom>
          <a:noFill/>
          <a:ln>
            <a:noFill/>
          </a:ln>
          <a:extLst>
            <a:ext uri="{53640926-AAD7-44D8-BBD7-CCE9431645EC}">
              <a14:shadowObscured xmlns:a14="http://schemas.microsoft.com/office/drawing/2010/main"/>
            </a:ext>
          </a:extLst>
        </p:spPr>
      </p:pic>
      <p:graphicFrame>
        <p:nvGraphicFramePr>
          <p:cNvPr id="8" name="3 Gráfico"/>
          <p:cNvGraphicFramePr>
            <a:graphicFrameLocks/>
          </p:cNvGraphicFramePr>
          <p:nvPr>
            <p:extLst>
              <p:ext uri="{D42A27DB-BD31-4B8C-83A1-F6EECF244321}">
                <p14:modId xmlns:p14="http://schemas.microsoft.com/office/powerpoint/2010/main" val="1629428749"/>
              </p:ext>
            </p:extLst>
          </p:nvPr>
        </p:nvGraphicFramePr>
        <p:xfrm>
          <a:off x="3923928" y="2924944"/>
          <a:ext cx="5004048" cy="339127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1 Tabla"/>
          <p:cNvGraphicFramePr>
            <a:graphicFrameLocks noGrp="1"/>
          </p:cNvGraphicFramePr>
          <p:nvPr>
            <p:extLst>
              <p:ext uri="{D42A27DB-BD31-4B8C-83A1-F6EECF244321}">
                <p14:modId xmlns:p14="http://schemas.microsoft.com/office/powerpoint/2010/main" val="1466739605"/>
              </p:ext>
            </p:extLst>
          </p:nvPr>
        </p:nvGraphicFramePr>
        <p:xfrm>
          <a:off x="539552" y="3573016"/>
          <a:ext cx="2952328" cy="1080120"/>
        </p:xfrm>
        <a:graphic>
          <a:graphicData uri="http://schemas.openxmlformats.org/drawingml/2006/table">
            <a:tbl>
              <a:tblPr>
                <a:tableStyleId>{5C22544A-7EE6-4342-B048-85BDC9FD1C3A}</a:tableStyleId>
              </a:tblPr>
              <a:tblGrid>
                <a:gridCol w="796492"/>
                <a:gridCol w="796492"/>
                <a:gridCol w="679672"/>
                <a:gridCol w="679672"/>
              </a:tblGrid>
              <a:tr h="288869">
                <a:tc gridSpan="4">
                  <a:txBody>
                    <a:bodyPr/>
                    <a:lstStyle/>
                    <a:p>
                      <a:pPr algn="ctr" fontAlgn="ctr"/>
                      <a:r>
                        <a:rPr lang="es-MX" sz="1300" b="1" u="none" strike="noStrike">
                          <a:effectLst/>
                        </a:rPr>
                        <a:t>Votará por:</a:t>
                      </a:r>
                      <a:endParaRPr lang="es-MX" sz="1300" b="1" i="0" u="none" strike="noStrike">
                        <a:solidFill>
                          <a:srgbClr val="000000"/>
                        </a:solidFill>
                        <a:effectLst/>
                        <a:latin typeface="Calibri"/>
                      </a:endParaRPr>
                    </a:p>
                  </a:txBody>
                  <a:tcPr marL="9525" marR="9525" marT="9525" marB="0" anchor="ctr"/>
                </a:tc>
                <a:tc hMerge="1">
                  <a:txBody>
                    <a:bodyPr/>
                    <a:lstStyle/>
                    <a:p>
                      <a:endParaRPr lang="es-MX"/>
                    </a:p>
                  </a:txBody>
                  <a:tcPr/>
                </a:tc>
                <a:tc hMerge="1">
                  <a:txBody>
                    <a:bodyPr/>
                    <a:lstStyle/>
                    <a:p>
                      <a:endParaRPr lang="es-MX"/>
                    </a:p>
                  </a:txBody>
                  <a:tcPr/>
                </a:tc>
                <a:tc hMerge="1">
                  <a:txBody>
                    <a:bodyPr/>
                    <a:lstStyle/>
                    <a:p>
                      <a:endParaRPr lang="es-MX"/>
                    </a:p>
                  </a:txBody>
                  <a:tcPr/>
                </a:tc>
              </a:tr>
              <a:tr h="288869">
                <a:tc>
                  <a:txBody>
                    <a:bodyPr/>
                    <a:lstStyle/>
                    <a:p>
                      <a:pPr algn="ctr" fontAlgn="ctr"/>
                      <a:r>
                        <a:rPr lang="es-MX" sz="1300" b="1" u="none" strike="noStrike">
                          <a:effectLst/>
                        </a:rPr>
                        <a:t>Partido</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Persona</a:t>
                      </a:r>
                      <a:endParaRPr lang="es-MX" sz="1300" b="1" i="0" u="none" strike="noStrike">
                        <a:solidFill>
                          <a:srgbClr val="000000"/>
                        </a:solidFill>
                        <a:effectLst/>
                        <a:latin typeface="Calibri"/>
                      </a:endParaRPr>
                    </a:p>
                  </a:txBody>
                  <a:tcPr marL="9525" marR="9525" marT="9525" marB="0" anchor="ctr"/>
                </a:tc>
                <a:tc>
                  <a:txBody>
                    <a:bodyPr/>
                    <a:lstStyle/>
                    <a:p>
                      <a:pPr algn="l" fontAlgn="b"/>
                      <a:r>
                        <a:rPr lang="es-MX" sz="1300" b="1" u="none" strike="noStrike">
                          <a:effectLst/>
                        </a:rPr>
                        <a:t>Ninguno</a:t>
                      </a:r>
                      <a:endParaRPr lang="es-MX" sz="1300" b="1" i="0" u="none" strike="noStrike">
                        <a:solidFill>
                          <a:srgbClr val="000000"/>
                        </a:solidFill>
                        <a:effectLst/>
                        <a:latin typeface="Calibri"/>
                      </a:endParaRPr>
                    </a:p>
                  </a:txBody>
                  <a:tcPr marL="9525" marR="9525" marT="9525" marB="0" anchor="b"/>
                </a:tc>
                <a:tc>
                  <a:txBody>
                    <a:bodyPr/>
                    <a:lstStyle/>
                    <a:p>
                      <a:pPr algn="ctr" fontAlgn="ctr"/>
                      <a:r>
                        <a:rPr lang="es-MX" sz="1100" b="1" u="none" strike="noStrike">
                          <a:effectLst/>
                        </a:rPr>
                        <a:t>Total</a:t>
                      </a:r>
                      <a:endParaRPr lang="es-MX" sz="1100" b="1" i="0" u="none" strike="noStrike">
                        <a:solidFill>
                          <a:srgbClr val="000000"/>
                        </a:solidFill>
                        <a:effectLst/>
                        <a:latin typeface="Calibri"/>
                      </a:endParaRPr>
                    </a:p>
                  </a:txBody>
                  <a:tcPr marL="9525" marR="9525" marT="9525" marB="0" anchor="ctr"/>
                </a:tc>
              </a:tr>
              <a:tr h="251191">
                <a:tc>
                  <a:txBody>
                    <a:bodyPr/>
                    <a:lstStyle/>
                    <a:p>
                      <a:pPr algn="ctr" fontAlgn="ctr"/>
                      <a:r>
                        <a:rPr lang="es-MX" sz="1100" b="1" u="none" strike="noStrike">
                          <a:effectLst/>
                        </a:rPr>
                        <a:t>371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665</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22</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1058</a:t>
                      </a:r>
                      <a:endParaRPr lang="es-MX" sz="1100" b="1" i="0" u="none" strike="noStrike">
                        <a:solidFill>
                          <a:srgbClr val="000000"/>
                        </a:solidFill>
                        <a:effectLst/>
                        <a:latin typeface="Calibri"/>
                      </a:endParaRPr>
                    </a:p>
                  </a:txBody>
                  <a:tcPr marL="9525" marR="9525" marT="9525" marB="0" anchor="ctr"/>
                </a:tc>
              </a:tr>
              <a:tr h="251191">
                <a:tc>
                  <a:txBody>
                    <a:bodyPr/>
                    <a:lstStyle/>
                    <a:p>
                      <a:pPr algn="ctr" fontAlgn="ctr"/>
                      <a:r>
                        <a:rPr lang="es-MX" sz="1100" b="1" u="none" strike="noStrike">
                          <a:effectLst/>
                        </a:rPr>
                        <a:t>35.07%</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62.85%</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2.08%</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dirty="0">
                          <a:effectLst/>
                        </a:rPr>
                        <a:t>100.00%</a:t>
                      </a:r>
                      <a:endParaRPr lang="es-MX" sz="1100" b="1"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5256236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484784"/>
            <a:ext cx="7704856" cy="648072"/>
          </a:xfrm>
        </p:spPr>
        <p:txBody>
          <a:bodyPr>
            <a:normAutofit/>
          </a:bodyPr>
          <a:lstStyle/>
          <a:p>
            <a:r>
              <a:rPr lang="es-MX" sz="2400" b="1" dirty="0" smtClean="0"/>
              <a:t>Si hoy fueran las elecciones ¿Por qué partido votarías?</a:t>
            </a:r>
            <a:endParaRPr lang="es-MX" sz="2400" dirty="0"/>
          </a:p>
        </p:txBody>
      </p:sp>
      <p:sp>
        <p:nvSpPr>
          <p:cNvPr id="3" name="2 Marcador de contenido"/>
          <p:cNvSpPr>
            <a:spLocks noGrp="1"/>
          </p:cNvSpPr>
          <p:nvPr>
            <p:ph idx="1"/>
          </p:nvPr>
        </p:nvSpPr>
        <p:spPr>
          <a:xfrm>
            <a:off x="457200" y="2204864"/>
            <a:ext cx="8363272" cy="4392488"/>
          </a:xfrm>
        </p:spPr>
        <p:txBody>
          <a:bodyPr/>
          <a:lstStyle/>
          <a:p>
            <a:endParaRPr lang="es-MX" dirty="0" smtClean="0"/>
          </a:p>
          <a:p>
            <a:endParaRPr lang="es-MX" dirty="0"/>
          </a:p>
          <a:p>
            <a:endParaRPr lang="es-MX" dirty="0" smtClean="0"/>
          </a:p>
          <a:p>
            <a:endParaRPr lang="es-MX" dirty="0"/>
          </a:p>
        </p:txBody>
      </p:sp>
      <p:pic>
        <p:nvPicPr>
          <p:cNvPr id="8"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9" name="8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338825"/>
            <a:ext cx="2105848" cy="1064325"/>
          </a:xfrm>
          <a:prstGeom prst="rect">
            <a:avLst/>
          </a:prstGeom>
          <a:noFill/>
          <a:ln>
            <a:noFill/>
          </a:ln>
          <a:extLst>
            <a:ext uri="{53640926-AAD7-44D8-BBD7-CCE9431645EC}">
              <a14:shadowObscured xmlns:a14="http://schemas.microsoft.com/office/drawing/2010/main"/>
            </a:ext>
          </a:extLst>
        </p:spPr>
      </p:pic>
      <p:graphicFrame>
        <p:nvGraphicFramePr>
          <p:cNvPr id="10" name="1 Gráfico"/>
          <p:cNvGraphicFramePr>
            <a:graphicFrameLocks/>
          </p:cNvGraphicFramePr>
          <p:nvPr>
            <p:extLst>
              <p:ext uri="{D42A27DB-BD31-4B8C-83A1-F6EECF244321}">
                <p14:modId xmlns:p14="http://schemas.microsoft.com/office/powerpoint/2010/main" val="573580617"/>
              </p:ext>
            </p:extLst>
          </p:nvPr>
        </p:nvGraphicFramePr>
        <p:xfrm>
          <a:off x="1403648" y="3356992"/>
          <a:ext cx="6696744" cy="32403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4 Tabla"/>
          <p:cNvGraphicFramePr>
            <a:graphicFrameLocks noGrp="1"/>
          </p:cNvGraphicFramePr>
          <p:nvPr>
            <p:extLst>
              <p:ext uri="{D42A27DB-BD31-4B8C-83A1-F6EECF244321}">
                <p14:modId xmlns:p14="http://schemas.microsoft.com/office/powerpoint/2010/main" val="1438301998"/>
              </p:ext>
            </p:extLst>
          </p:nvPr>
        </p:nvGraphicFramePr>
        <p:xfrm>
          <a:off x="914400" y="2132856"/>
          <a:ext cx="7315200" cy="1285875"/>
        </p:xfrm>
        <a:graphic>
          <a:graphicData uri="http://schemas.openxmlformats.org/drawingml/2006/table">
            <a:tbl>
              <a:tblPr>
                <a:tableStyleId>{5C22544A-7EE6-4342-B048-85BDC9FD1C3A}</a:tableStyleId>
              </a:tblPr>
              <a:tblGrid>
                <a:gridCol w="609600"/>
                <a:gridCol w="609600"/>
                <a:gridCol w="609600"/>
                <a:gridCol w="609600"/>
                <a:gridCol w="609600"/>
                <a:gridCol w="609600"/>
                <a:gridCol w="609600"/>
                <a:gridCol w="609600"/>
                <a:gridCol w="609600"/>
                <a:gridCol w="609600"/>
                <a:gridCol w="609600"/>
                <a:gridCol w="609600"/>
              </a:tblGrid>
              <a:tr h="219075">
                <a:tc gridSpan="11">
                  <a:txBody>
                    <a:bodyPr/>
                    <a:lstStyle/>
                    <a:p>
                      <a:pPr algn="ctr" fontAlgn="ctr"/>
                      <a:r>
                        <a:rPr lang="es-MX" sz="1300" b="1" u="none" strike="noStrike" dirty="0">
                          <a:effectLst/>
                        </a:rPr>
                        <a:t>Si hoy fueran las elecciones ¿Por qué partido votaría?</a:t>
                      </a:r>
                      <a:endParaRPr lang="es-MX" sz="1300" b="1" i="0" u="none" strike="noStrike" dirty="0">
                        <a:solidFill>
                          <a:srgbClr val="000000"/>
                        </a:solidFill>
                        <a:effectLst/>
                        <a:latin typeface="Calibri"/>
                      </a:endParaRPr>
                    </a:p>
                  </a:txBody>
                  <a:tcPr marL="9525" marR="9525" marT="9525"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1100" b="1" i="0" u="none" strike="noStrike">
                        <a:solidFill>
                          <a:srgbClr val="000000"/>
                        </a:solidFill>
                        <a:effectLst/>
                        <a:latin typeface="Calibri"/>
                      </a:endParaRPr>
                    </a:p>
                  </a:txBody>
                  <a:tcPr marL="9525" marR="9525" marT="9525" marB="0" anchor="b"/>
                </a:tc>
              </a:tr>
              <a:tr h="438150">
                <a:tc>
                  <a:txBody>
                    <a:bodyPr/>
                    <a:lstStyle/>
                    <a:p>
                      <a:pPr algn="ctr" fontAlgn="ctr"/>
                      <a:r>
                        <a:rPr lang="es-MX" sz="1300" b="1" u="none" strike="noStrike">
                          <a:effectLst/>
                        </a:rPr>
                        <a:t>PAN</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PRI</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PRD</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PT</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PVEM</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dirty="0" smtClean="0">
                          <a:effectLst/>
                        </a:rPr>
                        <a:t>Nueva </a:t>
                      </a:r>
                      <a:r>
                        <a:rPr lang="es-MX" sz="1300" b="1" u="none" strike="noStrike" dirty="0">
                          <a:effectLst/>
                        </a:rPr>
                        <a:t>Alianza</a:t>
                      </a:r>
                      <a:endParaRPr lang="es-MX" sz="1300" b="1" i="0" u="none" strike="noStrike" dirty="0">
                        <a:solidFill>
                          <a:srgbClr val="000000"/>
                        </a:solidFill>
                        <a:effectLst/>
                        <a:latin typeface="Calibri"/>
                      </a:endParaRPr>
                    </a:p>
                  </a:txBody>
                  <a:tcPr marL="9525" marR="9525" marT="9525" marB="0" anchor="ctr"/>
                </a:tc>
                <a:tc>
                  <a:txBody>
                    <a:bodyPr/>
                    <a:lstStyle/>
                    <a:p>
                      <a:pPr algn="ctr" fontAlgn="ctr"/>
                      <a:r>
                        <a:rPr lang="es-MX" sz="1300" b="1" u="none" strike="noStrike" dirty="0" err="1">
                          <a:effectLst/>
                        </a:rPr>
                        <a:t>Mov</a:t>
                      </a:r>
                      <a:r>
                        <a:rPr lang="es-MX" sz="1300" b="1" u="none" strike="noStrike" dirty="0">
                          <a:effectLst/>
                        </a:rPr>
                        <a:t>. </a:t>
                      </a:r>
                      <a:r>
                        <a:rPr lang="es-MX" sz="1300" b="1" u="none" strike="noStrike" dirty="0" err="1">
                          <a:effectLst/>
                        </a:rPr>
                        <a:t>Ciud</a:t>
                      </a:r>
                      <a:r>
                        <a:rPr lang="es-MX" sz="1300" b="1" u="none" strike="noStrike" dirty="0">
                          <a:effectLst/>
                        </a:rPr>
                        <a:t>.</a:t>
                      </a:r>
                      <a:endParaRPr lang="es-MX" sz="1300" b="1" i="0" u="none" strike="noStrike" dirty="0">
                        <a:solidFill>
                          <a:srgbClr val="000000"/>
                        </a:solidFill>
                        <a:effectLst/>
                        <a:latin typeface="Calibri"/>
                      </a:endParaRPr>
                    </a:p>
                  </a:txBody>
                  <a:tcPr marL="9525" marR="9525" marT="9525" marB="0" anchor="ctr"/>
                </a:tc>
                <a:tc>
                  <a:txBody>
                    <a:bodyPr/>
                    <a:lstStyle/>
                    <a:p>
                      <a:pPr algn="ctr" fontAlgn="ctr"/>
                      <a:r>
                        <a:rPr lang="es-MX" sz="1300" b="1" u="none" strike="noStrike">
                          <a:effectLst/>
                        </a:rPr>
                        <a:t>Morena</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PES</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Vía Radical</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Total</a:t>
                      </a:r>
                      <a:endParaRPr lang="es-MX" sz="1300" b="1" i="0" u="none" strike="noStrike">
                        <a:solidFill>
                          <a:srgbClr val="000000"/>
                        </a:solidFill>
                        <a:effectLst/>
                        <a:latin typeface="Calibri"/>
                      </a:endParaRPr>
                    </a:p>
                  </a:txBody>
                  <a:tcPr marL="9525" marR="9525" marT="9525" marB="0" anchor="ctr"/>
                </a:tc>
                <a:tc>
                  <a:txBody>
                    <a:bodyPr/>
                    <a:lstStyle/>
                    <a:p>
                      <a:pPr algn="l" fontAlgn="b"/>
                      <a:endParaRPr lang="es-MX" sz="1100" b="1" i="0" u="none" strike="noStrike">
                        <a:solidFill>
                          <a:srgbClr val="000000"/>
                        </a:solidFill>
                        <a:effectLst/>
                        <a:latin typeface="Calibri"/>
                      </a:endParaRPr>
                    </a:p>
                  </a:txBody>
                  <a:tcPr marL="9525" marR="9525" marT="9525" marB="0" anchor="b"/>
                </a:tc>
              </a:tr>
              <a:tr h="190500">
                <a:tc>
                  <a:txBody>
                    <a:bodyPr/>
                    <a:lstStyle/>
                    <a:p>
                      <a:pPr algn="ctr" fontAlgn="ctr"/>
                      <a:r>
                        <a:rPr lang="es-MX" sz="1100" b="1" u="none" strike="noStrike">
                          <a:effectLst/>
                        </a:rPr>
                        <a:t>54</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106</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6</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8</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42</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52</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54</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4</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328</a:t>
                      </a:r>
                      <a:endParaRPr lang="es-MX" sz="1100" b="1" i="0" u="none" strike="noStrike">
                        <a:solidFill>
                          <a:srgbClr val="000000"/>
                        </a:solidFill>
                        <a:effectLst/>
                        <a:latin typeface="Calibri"/>
                      </a:endParaRPr>
                    </a:p>
                  </a:txBody>
                  <a:tcPr marL="9525" marR="9525" marT="9525" marB="0" anchor="ctr"/>
                </a:tc>
                <a:tc>
                  <a:txBody>
                    <a:bodyPr/>
                    <a:lstStyle/>
                    <a:p>
                      <a:pPr algn="l" fontAlgn="b"/>
                      <a:endParaRPr lang="es-MX" sz="1100" b="1" i="0" u="none" strike="noStrike">
                        <a:solidFill>
                          <a:srgbClr val="000000"/>
                        </a:solidFill>
                        <a:effectLst/>
                        <a:latin typeface="Calibri"/>
                      </a:endParaRPr>
                    </a:p>
                  </a:txBody>
                  <a:tcPr marL="9525" marR="9525" marT="9525" marB="0" anchor="b"/>
                </a:tc>
              </a:tr>
              <a:tr h="219075">
                <a:tc>
                  <a:txBody>
                    <a:bodyPr/>
                    <a:lstStyle/>
                    <a:p>
                      <a:pPr algn="ctr" fontAlgn="ctr"/>
                      <a:r>
                        <a:rPr lang="es-MX" sz="1300" b="1" u="none" strike="noStrike">
                          <a:effectLst/>
                        </a:rPr>
                        <a:t>16.46%</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32.32%</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1.83%</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2.44%</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12.80%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15.85%</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0.31%</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16.46%</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0.31%</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1.22%</a:t>
                      </a:r>
                      <a:endParaRPr lang="es-MX" sz="1300" b="1" i="0" u="none" strike="noStrike">
                        <a:solidFill>
                          <a:srgbClr val="000000"/>
                        </a:solidFill>
                        <a:effectLst/>
                        <a:latin typeface="Calibri"/>
                      </a:endParaRPr>
                    </a:p>
                  </a:txBody>
                  <a:tcPr marL="9525" marR="9525" marT="9525" marB="0" anchor="ctr"/>
                </a:tc>
                <a:tc>
                  <a:txBody>
                    <a:bodyPr/>
                    <a:lstStyle/>
                    <a:p>
                      <a:pPr algn="ctr" fontAlgn="b"/>
                      <a:r>
                        <a:rPr lang="es-MX" sz="1100" b="1" u="none" strike="noStrike">
                          <a:effectLst/>
                        </a:rPr>
                        <a:t>100.00%</a:t>
                      </a:r>
                      <a:endParaRPr lang="es-MX" sz="1100" b="1" i="0" u="none" strike="noStrike">
                        <a:solidFill>
                          <a:srgbClr val="000000"/>
                        </a:solidFill>
                        <a:effectLst/>
                        <a:latin typeface="Calibri"/>
                      </a:endParaRPr>
                    </a:p>
                  </a:txBody>
                  <a:tcPr marL="9525" marR="9525" marT="9525" marB="0" anchor="b"/>
                </a:tc>
                <a:tc>
                  <a:txBody>
                    <a:bodyPr/>
                    <a:lstStyle/>
                    <a:p>
                      <a:pPr algn="ctr" fontAlgn="ctr"/>
                      <a:r>
                        <a:rPr lang="es-MX" sz="1100" b="1" u="none" strike="noStrike" dirty="0" smtClean="0">
                          <a:effectLst/>
                        </a:rPr>
                        <a:t>S/328</a:t>
                      </a:r>
                      <a:endParaRPr lang="es-MX" sz="1100" b="1" i="0" u="none" strike="noStrike" dirty="0">
                        <a:solidFill>
                          <a:srgbClr val="000000"/>
                        </a:solidFill>
                        <a:effectLst/>
                        <a:latin typeface="Calibri"/>
                      </a:endParaRPr>
                    </a:p>
                  </a:txBody>
                  <a:tcPr marL="9525" marR="9525" marT="9525" marB="0" anchor="ctr"/>
                </a:tc>
              </a:tr>
              <a:tr h="219075">
                <a:tc>
                  <a:txBody>
                    <a:bodyPr/>
                    <a:lstStyle/>
                    <a:p>
                      <a:pPr algn="ctr" fontAlgn="ctr"/>
                      <a:r>
                        <a:rPr lang="es-MX" sz="1300" b="1" u="none" strike="noStrike">
                          <a:effectLst/>
                        </a:rPr>
                        <a:t>5.10%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10.02%</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0.57%</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0.76%</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3.97%</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4.91%</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0.09%</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5.10%</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0.09%</a:t>
                      </a:r>
                      <a:endParaRPr lang="es-MX" sz="1300" b="1" i="0" u="none" strike="noStrike">
                        <a:solidFill>
                          <a:srgbClr val="000000"/>
                        </a:solidFill>
                        <a:effectLst/>
                        <a:latin typeface="Calibri"/>
                      </a:endParaRPr>
                    </a:p>
                  </a:txBody>
                  <a:tcPr marL="9525" marR="9525" marT="9525" marB="0" anchor="ctr"/>
                </a:tc>
                <a:tc>
                  <a:txBody>
                    <a:bodyPr/>
                    <a:lstStyle/>
                    <a:p>
                      <a:pPr algn="ctr" fontAlgn="ctr"/>
                      <a:r>
                        <a:rPr lang="es-MX" sz="1300" b="1" u="none" strike="noStrike">
                          <a:effectLst/>
                        </a:rPr>
                        <a:t>0.39%</a:t>
                      </a:r>
                      <a:endParaRPr lang="es-MX" sz="1300" b="1" i="0" u="none" strike="noStrike">
                        <a:solidFill>
                          <a:srgbClr val="000000"/>
                        </a:solidFill>
                        <a:effectLst/>
                        <a:latin typeface="Calibri"/>
                      </a:endParaRPr>
                    </a:p>
                  </a:txBody>
                  <a:tcPr marL="9525" marR="9525" marT="9525" marB="0" anchor="ctr"/>
                </a:tc>
                <a:tc>
                  <a:txBody>
                    <a:bodyPr/>
                    <a:lstStyle/>
                    <a:p>
                      <a:pPr algn="ctr" fontAlgn="b"/>
                      <a:r>
                        <a:rPr lang="es-MX" sz="1100" b="1" u="none" strike="noStrike">
                          <a:effectLst/>
                        </a:rPr>
                        <a:t>31.00%</a:t>
                      </a:r>
                      <a:endParaRPr lang="es-MX" sz="1100" b="1" i="0" u="none" strike="noStrike">
                        <a:solidFill>
                          <a:srgbClr val="000000"/>
                        </a:solidFill>
                        <a:effectLst/>
                        <a:latin typeface="Calibri"/>
                      </a:endParaRPr>
                    </a:p>
                  </a:txBody>
                  <a:tcPr marL="9525" marR="9525" marT="9525" marB="0" anchor="b"/>
                </a:tc>
                <a:tc>
                  <a:txBody>
                    <a:bodyPr/>
                    <a:lstStyle/>
                    <a:p>
                      <a:pPr algn="ctr" fontAlgn="ctr"/>
                      <a:r>
                        <a:rPr lang="es-MX" sz="1100" b="1" i="0" u="none" strike="noStrike" dirty="0" smtClean="0">
                          <a:solidFill>
                            <a:schemeClr val="dk1"/>
                          </a:solidFill>
                          <a:effectLst/>
                          <a:latin typeface="+mn-lt"/>
                        </a:rPr>
                        <a:t>S/1058</a:t>
                      </a:r>
                      <a:endParaRPr lang="es-MX" sz="1100" b="1"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4067632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1409549"/>
            <a:ext cx="7772400" cy="576064"/>
          </a:xfrm>
        </p:spPr>
        <p:txBody>
          <a:bodyPr>
            <a:normAutofit/>
          </a:bodyPr>
          <a:lstStyle/>
          <a:p>
            <a:r>
              <a:rPr lang="es-MX" sz="2400" b="1" dirty="0" smtClean="0"/>
              <a:t>Si hoy fueran las elecciones ¿Por qué persona votarías?</a:t>
            </a:r>
            <a:endParaRPr lang="es-MX" sz="2400" b="1" dirty="0"/>
          </a:p>
        </p:txBody>
      </p:sp>
      <p:sp>
        <p:nvSpPr>
          <p:cNvPr id="3" name="2 Subtítulo"/>
          <p:cNvSpPr>
            <a:spLocks noGrp="1"/>
          </p:cNvSpPr>
          <p:nvPr>
            <p:ph type="subTitle" idx="1"/>
          </p:nvPr>
        </p:nvSpPr>
        <p:spPr>
          <a:xfrm>
            <a:off x="755576" y="2204864"/>
            <a:ext cx="7776864" cy="4320480"/>
          </a:xfrm>
        </p:spPr>
        <p:txBody>
          <a:bodyPr/>
          <a:lstStyle/>
          <a:p>
            <a:pPr algn="l"/>
            <a:endParaRPr lang="es-MX" dirty="0" smtClean="0"/>
          </a:p>
          <a:p>
            <a:pPr algn="l"/>
            <a:endParaRPr lang="es-MX" dirty="0"/>
          </a:p>
        </p:txBody>
      </p:sp>
      <p:pic>
        <p:nvPicPr>
          <p:cNvPr id="9"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0" name="9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338825"/>
            <a:ext cx="2105848" cy="1064325"/>
          </a:xfrm>
          <a:prstGeom prst="rect">
            <a:avLst/>
          </a:prstGeom>
          <a:noFill/>
          <a:ln>
            <a:noFill/>
          </a:ln>
          <a:extLst>
            <a:ext uri="{53640926-AAD7-44D8-BBD7-CCE9431645EC}">
              <a14:shadowObscured xmlns:a14="http://schemas.microsoft.com/office/drawing/2010/main"/>
            </a:ext>
          </a:extLst>
        </p:spPr>
      </p:pic>
      <p:graphicFrame>
        <p:nvGraphicFramePr>
          <p:cNvPr id="12" name="1 Gráfico"/>
          <p:cNvGraphicFramePr>
            <a:graphicFrameLocks/>
          </p:cNvGraphicFramePr>
          <p:nvPr>
            <p:extLst>
              <p:ext uri="{D42A27DB-BD31-4B8C-83A1-F6EECF244321}">
                <p14:modId xmlns:p14="http://schemas.microsoft.com/office/powerpoint/2010/main" val="684308372"/>
              </p:ext>
            </p:extLst>
          </p:nvPr>
        </p:nvGraphicFramePr>
        <p:xfrm>
          <a:off x="1475656" y="3212976"/>
          <a:ext cx="6912768" cy="34563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3 Tabla"/>
          <p:cNvGraphicFramePr>
            <a:graphicFrameLocks noGrp="1"/>
          </p:cNvGraphicFramePr>
          <p:nvPr>
            <p:extLst>
              <p:ext uri="{D42A27DB-BD31-4B8C-83A1-F6EECF244321}">
                <p14:modId xmlns:p14="http://schemas.microsoft.com/office/powerpoint/2010/main" val="3950646868"/>
              </p:ext>
            </p:extLst>
          </p:nvPr>
        </p:nvGraphicFramePr>
        <p:xfrm>
          <a:off x="611560" y="1988840"/>
          <a:ext cx="8229599" cy="1186622"/>
        </p:xfrm>
        <a:graphic>
          <a:graphicData uri="http://schemas.openxmlformats.org/drawingml/2006/table">
            <a:tbl>
              <a:tblPr>
                <a:tableStyleId>{5C22544A-7EE6-4342-B048-85BDC9FD1C3A}</a:tableStyleId>
              </a:tblPr>
              <a:tblGrid>
                <a:gridCol w="979644"/>
                <a:gridCol w="979644"/>
                <a:gridCol w="979644"/>
                <a:gridCol w="1262915"/>
                <a:gridCol w="1251111"/>
                <a:gridCol w="1230456"/>
                <a:gridCol w="979644"/>
                <a:gridCol w="566541"/>
              </a:tblGrid>
              <a:tr h="203674">
                <a:tc gridSpan="7">
                  <a:txBody>
                    <a:bodyPr/>
                    <a:lstStyle/>
                    <a:p>
                      <a:pPr algn="ctr" fontAlgn="ctr"/>
                      <a:r>
                        <a:rPr lang="es-MX" sz="1200" b="1" u="none" strike="noStrike" dirty="0">
                          <a:effectLst/>
                        </a:rPr>
                        <a:t>Si Hoy fueran las elecciones ¿Por qué candidato votaría?</a:t>
                      </a:r>
                      <a:endParaRPr lang="es-MX" sz="1200" b="1" i="0" u="none" strike="noStrike" dirty="0">
                        <a:solidFill>
                          <a:srgbClr val="000000"/>
                        </a:solidFill>
                        <a:effectLst/>
                        <a:latin typeface="Calibri"/>
                      </a:endParaRPr>
                    </a:p>
                  </a:txBody>
                  <a:tcPr marL="8855" marR="8855" marT="8855"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ctr" fontAlgn="ctr"/>
                      <a:endParaRPr lang="es-MX" sz="1000" b="1" i="0" u="none" strike="noStrike">
                        <a:solidFill>
                          <a:srgbClr val="000000"/>
                        </a:solidFill>
                        <a:effectLst/>
                        <a:latin typeface="Calibri"/>
                      </a:endParaRPr>
                    </a:p>
                  </a:txBody>
                  <a:tcPr marL="8855" marR="8855" marT="8855" marB="0" anchor="ctr"/>
                </a:tc>
              </a:tr>
              <a:tr h="371926">
                <a:tc>
                  <a:txBody>
                    <a:bodyPr/>
                    <a:lstStyle/>
                    <a:p>
                      <a:pPr algn="ctr" fontAlgn="ctr"/>
                      <a:r>
                        <a:rPr lang="es-MX" sz="1100" b="1" u="none" strike="noStrike">
                          <a:effectLst/>
                        </a:rPr>
                        <a:t>Laura Cruz Arellano</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Juan José Bastida Gómez</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dirty="0">
                          <a:effectLst/>
                        </a:rPr>
                        <a:t>Miguel Ángel Bastida El Tana</a:t>
                      </a:r>
                      <a:endParaRPr lang="es-MX" sz="1100" b="1" i="0" u="none" strike="noStrike" dirty="0">
                        <a:solidFill>
                          <a:srgbClr val="000000"/>
                        </a:solidFill>
                        <a:effectLst/>
                        <a:latin typeface="Calibri"/>
                      </a:endParaRPr>
                    </a:p>
                  </a:txBody>
                  <a:tcPr marL="8855" marR="8855" marT="8855" marB="0" anchor="ctr"/>
                </a:tc>
                <a:tc>
                  <a:txBody>
                    <a:bodyPr/>
                    <a:lstStyle/>
                    <a:p>
                      <a:pPr algn="ctr" fontAlgn="ctr"/>
                      <a:r>
                        <a:rPr lang="es-MX" sz="1100" b="1" u="none" strike="noStrike">
                          <a:effectLst/>
                        </a:rPr>
                        <a:t>César Gaspar Granados Esquivel</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Jonathan D. Mondragón Cruz</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María Elena Montaño Morales</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Total</a:t>
                      </a:r>
                      <a:endParaRPr lang="es-MX" sz="1200" b="1" i="0" u="none" strike="noStrike">
                        <a:solidFill>
                          <a:srgbClr val="000000"/>
                        </a:solidFill>
                        <a:effectLst/>
                        <a:latin typeface="Calibri"/>
                      </a:endParaRPr>
                    </a:p>
                  </a:txBody>
                  <a:tcPr marL="8855" marR="8855" marT="8855" marB="0" anchor="ctr"/>
                </a:tc>
                <a:tc>
                  <a:txBody>
                    <a:bodyPr/>
                    <a:lstStyle/>
                    <a:p>
                      <a:pPr algn="ctr" fontAlgn="ctr"/>
                      <a:endParaRPr lang="es-MX" sz="1000" b="1" i="0" u="none" strike="noStrike">
                        <a:solidFill>
                          <a:srgbClr val="000000"/>
                        </a:solidFill>
                        <a:effectLst/>
                        <a:latin typeface="Calibri"/>
                      </a:endParaRPr>
                    </a:p>
                  </a:txBody>
                  <a:tcPr marL="8855" marR="8855" marT="8855" marB="0" anchor="ctr"/>
                </a:tc>
              </a:tr>
              <a:tr h="203674">
                <a:tc>
                  <a:txBody>
                    <a:bodyPr/>
                    <a:lstStyle/>
                    <a:p>
                      <a:pPr algn="ctr" fontAlgn="ctr"/>
                      <a:r>
                        <a:rPr lang="es-MX" sz="1200" b="1" u="none" strike="noStrike">
                          <a:effectLst/>
                        </a:rPr>
                        <a:t>31</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58</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296</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89</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18</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75</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567</a:t>
                      </a:r>
                      <a:endParaRPr lang="es-MX" sz="1200" b="1" i="0" u="none" strike="noStrike">
                        <a:solidFill>
                          <a:srgbClr val="000000"/>
                        </a:solidFill>
                        <a:effectLst/>
                        <a:latin typeface="Calibri"/>
                      </a:endParaRPr>
                    </a:p>
                  </a:txBody>
                  <a:tcPr marL="8855" marR="8855" marT="8855" marB="0" anchor="ctr"/>
                </a:tc>
                <a:tc>
                  <a:txBody>
                    <a:bodyPr/>
                    <a:lstStyle/>
                    <a:p>
                      <a:pPr algn="ctr" fontAlgn="ctr"/>
                      <a:endParaRPr lang="es-MX" sz="1000" b="1" i="0" u="none" strike="noStrike">
                        <a:solidFill>
                          <a:srgbClr val="000000"/>
                        </a:solidFill>
                        <a:effectLst/>
                        <a:latin typeface="Calibri"/>
                      </a:endParaRPr>
                    </a:p>
                  </a:txBody>
                  <a:tcPr marL="8855" marR="8855" marT="8855" marB="0" anchor="ctr"/>
                </a:tc>
              </a:tr>
              <a:tr h="203674">
                <a:tc>
                  <a:txBody>
                    <a:bodyPr/>
                    <a:lstStyle/>
                    <a:p>
                      <a:pPr algn="ctr" fontAlgn="ctr"/>
                      <a:r>
                        <a:rPr lang="es-MX" sz="1100" b="1" u="none" strike="noStrike">
                          <a:effectLst/>
                        </a:rPr>
                        <a:t>5.47%</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10.23%</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52.20%</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15.70%</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3.17%</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100" b="1" u="none" strike="noStrike">
                          <a:effectLst/>
                        </a:rPr>
                        <a:t>13.23%</a:t>
                      </a:r>
                      <a:endParaRPr lang="es-MX" sz="11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100.00%</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000" b="1" u="none" strike="noStrike">
                          <a:effectLst/>
                        </a:rPr>
                        <a:t>S/567</a:t>
                      </a:r>
                      <a:endParaRPr lang="es-MX" sz="1000" b="1" i="0" u="none" strike="noStrike">
                        <a:solidFill>
                          <a:srgbClr val="000000"/>
                        </a:solidFill>
                        <a:effectLst/>
                        <a:latin typeface="Calibri"/>
                      </a:endParaRPr>
                    </a:p>
                  </a:txBody>
                  <a:tcPr marL="8855" marR="8855" marT="8855" marB="0" anchor="ctr"/>
                </a:tc>
              </a:tr>
              <a:tr h="203674">
                <a:tc>
                  <a:txBody>
                    <a:bodyPr/>
                    <a:lstStyle/>
                    <a:p>
                      <a:pPr algn="ctr" fontAlgn="ctr"/>
                      <a:r>
                        <a:rPr lang="es-MX" sz="1200" b="1" u="none" strike="noStrike">
                          <a:effectLst/>
                        </a:rPr>
                        <a:t>2.93%</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5.48%</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27.98%</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8.41%</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17.01%</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7.09%</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200" b="1" u="none" strike="noStrike">
                          <a:effectLst/>
                        </a:rPr>
                        <a:t>68.90%</a:t>
                      </a:r>
                      <a:endParaRPr lang="es-MX" sz="1200" b="1" i="0" u="none" strike="noStrike">
                        <a:solidFill>
                          <a:srgbClr val="000000"/>
                        </a:solidFill>
                        <a:effectLst/>
                        <a:latin typeface="Calibri"/>
                      </a:endParaRPr>
                    </a:p>
                  </a:txBody>
                  <a:tcPr marL="8855" marR="8855" marT="8855" marB="0" anchor="ctr"/>
                </a:tc>
                <a:tc>
                  <a:txBody>
                    <a:bodyPr/>
                    <a:lstStyle/>
                    <a:p>
                      <a:pPr algn="ctr" fontAlgn="ctr"/>
                      <a:r>
                        <a:rPr lang="es-MX" sz="1000" b="1" u="none" strike="noStrike" dirty="0">
                          <a:effectLst/>
                        </a:rPr>
                        <a:t>S/1058</a:t>
                      </a:r>
                      <a:endParaRPr lang="es-MX" sz="1000" b="1" i="0" u="none" strike="noStrike" dirty="0">
                        <a:solidFill>
                          <a:srgbClr val="000000"/>
                        </a:solidFill>
                        <a:effectLst/>
                        <a:latin typeface="Calibri"/>
                      </a:endParaRPr>
                    </a:p>
                  </a:txBody>
                  <a:tcPr marL="8855" marR="8855" marT="8855" marB="0" anchor="ctr"/>
                </a:tc>
              </a:tr>
            </a:tbl>
          </a:graphicData>
        </a:graphic>
      </p:graphicFrame>
    </p:spTree>
    <p:extLst>
      <p:ext uri="{BB962C8B-B14F-4D97-AF65-F5344CB8AC3E}">
        <p14:creationId xmlns:p14="http://schemas.microsoft.com/office/powerpoint/2010/main" val="105129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1429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420459"/>
            <a:ext cx="2105848" cy="1064325"/>
          </a:xfrm>
          <a:prstGeom prst="rect">
            <a:avLst/>
          </a:prstGeom>
          <a:noFill/>
          <a:ln>
            <a:noFill/>
          </a:ln>
          <a:extLst>
            <a:ext uri="{53640926-AAD7-44D8-BBD7-CCE9431645EC}">
              <a14:shadowObscured xmlns:a14="http://schemas.microsoft.com/office/drawing/2010/main"/>
            </a:ext>
          </a:extLst>
        </p:spPr>
      </p:pic>
      <p:graphicFrame>
        <p:nvGraphicFramePr>
          <p:cNvPr id="7" name="4 Gráfico"/>
          <p:cNvGraphicFramePr>
            <a:graphicFrameLocks/>
          </p:cNvGraphicFramePr>
          <p:nvPr>
            <p:extLst>
              <p:ext uri="{D42A27DB-BD31-4B8C-83A1-F6EECF244321}">
                <p14:modId xmlns:p14="http://schemas.microsoft.com/office/powerpoint/2010/main" val="155942701"/>
              </p:ext>
            </p:extLst>
          </p:nvPr>
        </p:nvGraphicFramePr>
        <p:xfrm>
          <a:off x="2051720" y="3068960"/>
          <a:ext cx="5904656" cy="35283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2 Marcador de contenido"/>
          <p:cNvGraphicFramePr>
            <a:graphicFrameLocks noGrp="1"/>
          </p:cNvGraphicFramePr>
          <p:nvPr>
            <p:ph idx="1"/>
            <p:extLst>
              <p:ext uri="{D42A27DB-BD31-4B8C-83A1-F6EECF244321}">
                <p14:modId xmlns:p14="http://schemas.microsoft.com/office/powerpoint/2010/main" val="1787695516"/>
              </p:ext>
            </p:extLst>
          </p:nvPr>
        </p:nvGraphicFramePr>
        <p:xfrm>
          <a:off x="2842159" y="1700808"/>
          <a:ext cx="4869905" cy="1296145"/>
        </p:xfrm>
        <a:graphic>
          <a:graphicData uri="http://schemas.openxmlformats.org/drawingml/2006/table">
            <a:tbl>
              <a:tblPr>
                <a:tableStyleId>{5C22544A-7EE6-4342-B048-85BDC9FD1C3A}</a:tableStyleId>
              </a:tblPr>
              <a:tblGrid>
                <a:gridCol w="811651"/>
                <a:gridCol w="811651"/>
                <a:gridCol w="811651"/>
                <a:gridCol w="1623301"/>
                <a:gridCol w="811651"/>
              </a:tblGrid>
              <a:tr h="259229">
                <a:tc gridSpan="5">
                  <a:txBody>
                    <a:bodyPr/>
                    <a:lstStyle/>
                    <a:p>
                      <a:pPr algn="ctr" fontAlgn="b"/>
                      <a:r>
                        <a:rPr lang="es-MX" sz="1100" b="1" u="none" strike="noStrike">
                          <a:effectLst/>
                        </a:rPr>
                        <a:t>Sumas Totales</a:t>
                      </a:r>
                      <a:endParaRPr lang="es-MX" sz="1100" b="1" i="0" u="none" strike="noStrike">
                        <a:solidFill>
                          <a:srgbClr val="000000"/>
                        </a:solidFill>
                        <a:effectLst/>
                        <a:latin typeface="Calibri"/>
                      </a:endParaRPr>
                    </a:p>
                  </a:txBody>
                  <a:tcPr marL="9525" marR="9525" marT="9525"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18458">
                <a:tc>
                  <a:txBody>
                    <a:bodyPr/>
                    <a:lstStyle/>
                    <a:p>
                      <a:pPr algn="ctr" fontAlgn="ctr"/>
                      <a:r>
                        <a:rPr lang="es-MX" sz="1100" b="1" u="none" strike="noStrike">
                          <a:effectLst/>
                        </a:rPr>
                        <a:t>Por partido</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Por Persona</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No votarán</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Aún no tienen definido su voto</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Total</a:t>
                      </a:r>
                      <a:endParaRPr lang="es-MX" sz="1100" b="1" i="0" u="none" strike="noStrike">
                        <a:solidFill>
                          <a:srgbClr val="000000"/>
                        </a:solidFill>
                        <a:effectLst/>
                        <a:latin typeface="Calibri"/>
                      </a:endParaRPr>
                    </a:p>
                  </a:txBody>
                  <a:tcPr marL="9525" marR="9525" marT="9525" marB="0" anchor="ctr"/>
                </a:tc>
              </a:tr>
              <a:tr h="259229">
                <a:tc>
                  <a:txBody>
                    <a:bodyPr/>
                    <a:lstStyle/>
                    <a:p>
                      <a:pPr algn="ctr" fontAlgn="ctr"/>
                      <a:r>
                        <a:rPr lang="es-MX" sz="1100" b="1" u="none" strike="noStrike">
                          <a:effectLst/>
                        </a:rPr>
                        <a:t>328</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567</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22</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141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1058</a:t>
                      </a:r>
                      <a:endParaRPr lang="es-MX" sz="1100" b="1" i="0" u="none" strike="noStrike">
                        <a:solidFill>
                          <a:srgbClr val="000000"/>
                        </a:solidFill>
                        <a:effectLst/>
                        <a:latin typeface="Calibri"/>
                      </a:endParaRPr>
                    </a:p>
                  </a:txBody>
                  <a:tcPr marL="9525" marR="9525" marT="9525" marB="0" anchor="ctr"/>
                </a:tc>
              </a:tr>
              <a:tr h="259229">
                <a:tc>
                  <a:txBody>
                    <a:bodyPr/>
                    <a:lstStyle/>
                    <a:p>
                      <a:pPr algn="ctr" fontAlgn="ctr"/>
                      <a:r>
                        <a:rPr lang="es-MX" sz="1100" b="1" u="none" strike="noStrike">
                          <a:effectLst/>
                        </a:rPr>
                        <a:t>31%</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53.59%</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2.08%</a:t>
                      </a:r>
                      <a:endParaRPr lang="es-MX" sz="1100" b="1" i="0" u="none" strike="noStrike">
                        <a:solidFill>
                          <a:srgbClr val="000000"/>
                        </a:solidFill>
                        <a:effectLst/>
                        <a:latin typeface="Calibri"/>
                      </a:endParaRPr>
                    </a:p>
                  </a:txBody>
                  <a:tcPr marL="9525" marR="9525" marT="9525" marB="0" anchor="ctr"/>
                </a:tc>
                <a:tc>
                  <a:txBody>
                    <a:bodyPr/>
                    <a:lstStyle/>
                    <a:p>
                      <a:pPr algn="ctr" fontAlgn="ctr"/>
                      <a:r>
                        <a:rPr lang="es-MX" sz="1100" b="1" u="none" strike="noStrike">
                          <a:effectLst/>
                        </a:rPr>
                        <a:t>13.32%</a:t>
                      </a:r>
                      <a:endParaRPr lang="es-MX" sz="1100" b="1" i="0" u="none" strike="noStrike">
                        <a:solidFill>
                          <a:srgbClr val="000000"/>
                        </a:solidFill>
                        <a:effectLst/>
                        <a:latin typeface="Calibri"/>
                      </a:endParaRPr>
                    </a:p>
                  </a:txBody>
                  <a:tcPr marL="9525" marR="9525" marT="9525" marB="0" anchor="ctr"/>
                </a:tc>
                <a:tc>
                  <a:txBody>
                    <a:bodyPr/>
                    <a:lstStyle/>
                    <a:p>
                      <a:pPr algn="ctr" fontAlgn="b"/>
                      <a:r>
                        <a:rPr lang="es-MX" sz="1100" b="1" u="none" strike="noStrike" dirty="0">
                          <a:effectLst/>
                        </a:rPr>
                        <a:t>100%</a:t>
                      </a:r>
                      <a:endParaRPr lang="es-MX" sz="1100" b="1"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532267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34156"/>
            <a:ext cx="8229600" cy="720080"/>
          </a:xfrm>
        </p:spPr>
        <p:txBody>
          <a:bodyPr>
            <a:noAutofit/>
          </a:bodyPr>
          <a:lstStyle/>
          <a:p>
            <a:r>
              <a:rPr lang="es-MX" sz="2400" b="1" dirty="0" smtClean="0"/>
              <a:t>La importancia de la problemática que debe</a:t>
            </a:r>
            <a:br>
              <a:rPr lang="es-MX" sz="2400" b="1" dirty="0" smtClean="0"/>
            </a:br>
            <a:r>
              <a:rPr lang="es-MX" sz="2400" b="1" dirty="0" smtClean="0"/>
              <a:t>resolver la siguiente autoridad municipal</a:t>
            </a:r>
            <a:endParaRPr lang="es-MX" sz="2400" b="1" dirty="0"/>
          </a:p>
        </p:txBody>
      </p:sp>
      <p:sp>
        <p:nvSpPr>
          <p:cNvPr id="3" name="2 Marcador de contenido"/>
          <p:cNvSpPr>
            <a:spLocks noGrp="1"/>
          </p:cNvSpPr>
          <p:nvPr>
            <p:ph idx="1"/>
          </p:nvPr>
        </p:nvSpPr>
        <p:spPr>
          <a:xfrm>
            <a:off x="457200" y="2348880"/>
            <a:ext cx="8229600" cy="4248472"/>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pic>
        <p:nvPicPr>
          <p:cNvPr id="4"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338825"/>
            <a:ext cx="2105848" cy="1064325"/>
          </a:xfrm>
          <a:prstGeom prst="rect">
            <a:avLst/>
          </a:prstGeom>
          <a:noFill/>
          <a:ln>
            <a:noFill/>
          </a:ln>
          <a:extLst>
            <a:ext uri="{53640926-AAD7-44D8-BBD7-CCE9431645EC}">
              <a14:shadowObscured xmlns:a14="http://schemas.microsoft.com/office/drawing/2010/main"/>
            </a:ext>
          </a:extLst>
        </p:spPr>
      </p:pic>
      <p:graphicFrame>
        <p:nvGraphicFramePr>
          <p:cNvPr id="7" name="1 Gráfico"/>
          <p:cNvGraphicFramePr>
            <a:graphicFrameLocks/>
          </p:cNvGraphicFramePr>
          <p:nvPr>
            <p:extLst>
              <p:ext uri="{D42A27DB-BD31-4B8C-83A1-F6EECF244321}">
                <p14:modId xmlns:p14="http://schemas.microsoft.com/office/powerpoint/2010/main" val="1048938178"/>
              </p:ext>
            </p:extLst>
          </p:nvPr>
        </p:nvGraphicFramePr>
        <p:xfrm>
          <a:off x="971600" y="3212976"/>
          <a:ext cx="7488832" cy="32403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5 Tabla"/>
          <p:cNvGraphicFramePr>
            <a:graphicFrameLocks noGrp="1"/>
          </p:cNvGraphicFramePr>
          <p:nvPr>
            <p:extLst>
              <p:ext uri="{D42A27DB-BD31-4B8C-83A1-F6EECF244321}">
                <p14:modId xmlns:p14="http://schemas.microsoft.com/office/powerpoint/2010/main" val="158562071"/>
              </p:ext>
            </p:extLst>
          </p:nvPr>
        </p:nvGraphicFramePr>
        <p:xfrm>
          <a:off x="611560" y="2420888"/>
          <a:ext cx="8229602" cy="701696"/>
        </p:xfrm>
        <a:graphic>
          <a:graphicData uri="http://schemas.openxmlformats.org/drawingml/2006/table">
            <a:tbl>
              <a:tblPr>
                <a:tableStyleId>{5C22544A-7EE6-4342-B048-85BDC9FD1C3A}</a:tableStyleId>
              </a:tblPr>
              <a:tblGrid>
                <a:gridCol w="608591"/>
                <a:gridCol w="608591"/>
                <a:gridCol w="608591"/>
                <a:gridCol w="608591"/>
                <a:gridCol w="608591"/>
                <a:gridCol w="608591"/>
                <a:gridCol w="663091"/>
                <a:gridCol w="608591"/>
                <a:gridCol w="608591"/>
                <a:gridCol w="608591"/>
                <a:gridCol w="608591"/>
                <a:gridCol w="608591"/>
                <a:gridCol w="436005"/>
                <a:gridCol w="436005"/>
              </a:tblGrid>
              <a:tr h="156689">
                <a:tc gridSpan="13">
                  <a:txBody>
                    <a:bodyPr/>
                    <a:lstStyle/>
                    <a:p>
                      <a:pPr algn="ctr" fontAlgn="ctr"/>
                      <a:r>
                        <a:rPr lang="es-MX" sz="900" b="1" u="none" strike="noStrike">
                          <a:effectLst/>
                        </a:rPr>
                        <a:t>Demandas</a:t>
                      </a:r>
                      <a:endParaRPr lang="es-MX" sz="900" b="1" i="0" u="none" strike="noStrike">
                        <a:solidFill>
                          <a:srgbClr val="000000"/>
                        </a:solidFill>
                        <a:effectLst/>
                        <a:latin typeface="Calibri"/>
                      </a:endParaRPr>
                    </a:p>
                  </a:txBody>
                  <a:tcPr marL="6813" marR="6813" marT="6813"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800" b="1" i="0" u="none" strike="noStrike">
                        <a:solidFill>
                          <a:srgbClr val="000000"/>
                        </a:solidFill>
                        <a:effectLst/>
                        <a:latin typeface="Calibri"/>
                      </a:endParaRPr>
                    </a:p>
                  </a:txBody>
                  <a:tcPr marL="6813" marR="6813" marT="6813" marB="0" anchor="b"/>
                </a:tc>
              </a:tr>
              <a:tr h="272503">
                <a:tc>
                  <a:txBody>
                    <a:bodyPr/>
                    <a:lstStyle/>
                    <a:p>
                      <a:pPr algn="ctr" fontAlgn="ctr"/>
                      <a:r>
                        <a:rPr lang="es-MX" sz="800" b="1" u="none" strike="noStrike">
                          <a:effectLst/>
                        </a:rPr>
                        <a:t>Seguridad</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Campo</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Caminos</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Educación</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Salud</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Empleo</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Electrificación</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Agua</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Drenaje</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Programas Sociales</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Corrupción</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Tierra</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Vivienda</a:t>
                      </a:r>
                      <a:endParaRPr lang="es-MX" sz="800" b="1" i="0" u="none" strike="noStrike">
                        <a:solidFill>
                          <a:srgbClr val="000000"/>
                        </a:solidFill>
                        <a:effectLst/>
                        <a:latin typeface="Calibri"/>
                      </a:endParaRPr>
                    </a:p>
                  </a:txBody>
                  <a:tcPr marL="6813" marR="6813" marT="6813" marB="0" anchor="ctr"/>
                </a:tc>
                <a:tc>
                  <a:txBody>
                    <a:bodyPr/>
                    <a:lstStyle/>
                    <a:p>
                      <a:pPr algn="l" fontAlgn="b"/>
                      <a:endParaRPr lang="es-MX" sz="800" b="1" i="0" u="none" strike="noStrike">
                        <a:solidFill>
                          <a:srgbClr val="000000"/>
                        </a:solidFill>
                        <a:effectLst/>
                        <a:latin typeface="Calibri"/>
                      </a:endParaRPr>
                    </a:p>
                  </a:txBody>
                  <a:tcPr marL="6813" marR="6813" marT="6813" marB="0" anchor="b"/>
                </a:tc>
              </a:tr>
              <a:tr h="136252">
                <a:tc>
                  <a:txBody>
                    <a:bodyPr/>
                    <a:lstStyle/>
                    <a:p>
                      <a:pPr algn="ctr" fontAlgn="ctr"/>
                      <a:r>
                        <a:rPr lang="es-MX" sz="800" b="1" u="none" strike="noStrike">
                          <a:effectLst/>
                        </a:rPr>
                        <a:t>382</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118</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527</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211</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491</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189</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227</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372</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131</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15</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32</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2</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50</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2747</a:t>
                      </a:r>
                      <a:endParaRPr lang="es-MX" sz="800" b="1" i="0" u="none" strike="noStrike">
                        <a:solidFill>
                          <a:srgbClr val="000000"/>
                        </a:solidFill>
                        <a:effectLst/>
                        <a:latin typeface="Calibri"/>
                      </a:endParaRPr>
                    </a:p>
                  </a:txBody>
                  <a:tcPr marL="6813" marR="6813" marT="6813" marB="0" anchor="ctr"/>
                </a:tc>
              </a:tr>
              <a:tr h="136252">
                <a:tc>
                  <a:txBody>
                    <a:bodyPr/>
                    <a:lstStyle/>
                    <a:p>
                      <a:pPr algn="ctr" fontAlgn="ctr"/>
                      <a:r>
                        <a:rPr lang="es-MX" sz="800" b="1" u="none" strike="noStrike">
                          <a:effectLst/>
                        </a:rPr>
                        <a:t>13.91%</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4.30%</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19.18%</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7.68%</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17.87%</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6.88%</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8.26%</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13.54%</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4.77%</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0.55%</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1.16%</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x</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a:effectLst/>
                        </a:rPr>
                        <a:t>1.82%</a:t>
                      </a:r>
                      <a:endParaRPr lang="es-MX" sz="800" b="1" i="0" u="none" strike="noStrike">
                        <a:solidFill>
                          <a:srgbClr val="000000"/>
                        </a:solidFill>
                        <a:effectLst/>
                        <a:latin typeface="Calibri"/>
                      </a:endParaRPr>
                    </a:p>
                  </a:txBody>
                  <a:tcPr marL="6813" marR="6813" marT="6813" marB="0" anchor="ctr"/>
                </a:tc>
                <a:tc>
                  <a:txBody>
                    <a:bodyPr/>
                    <a:lstStyle/>
                    <a:p>
                      <a:pPr algn="ctr" fontAlgn="ctr"/>
                      <a:r>
                        <a:rPr lang="es-MX" sz="800" b="1" u="none" strike="noStrike" dirty="0">
                          <a:effectLst/>
                        </a:rPr>
                        <a:t>99.92%</a:t>
                      </a:r>
                      <a:endParaRPr lang="es-MX" sz="800" b="1" i="0" u="none" strike="noStrike" dirty="0">
                        <a:solidFill>
                          <a:srgbClr val="000000"/>
                        </a:solidFill>
                        <a:effectLst/>
                        <a:latin typeface="Calibri"/>
                      </a:endParaRPr>
                    </a:p>
                  </a:txBody>
                  <a:tcPr marL="6813" marR="6813" marT="6813" marB="0" anchor="ctr"/>
                </a:tc>
              </a:tr>
            </a:tbl>
          </a:graphicData>
        </a:graphic>
      </p:graphicFrame>
    </p:spTree>
    <p:extLst>
      <p:ext uri="{BB962C8B-B14F-4D97-AF65-F5344CB8AC3E}">
        <p14:creationId xmlns:p14="http://schemas.microsoft.com/office/powerpoint/2010/main" val="647207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schemeClr val="accent2">
                    <a:lumMod val="50000"/>
                  </a:schemeClr>
                </a:solidFill>
              </a:rPr>
              <a:t>I n t r o d u c </a:t>
            </a:r>
            <a:r>
              <a:rPr lang="es-MX" b="1" dirty="0" err="1">
                <a:solidFill>
                  <a:schemeClr val="accent2">
                    <a:lumMod val="50000"/>
                  </a:schemeClr>
                </a:solidFill>
              </a:rPr>
              <a:t>c</a:t>
            </a:r>
            <a:r>
              <a:rPr lang="es-MX" b="1" dirty="0">
                <a:solidFill>
                  <a:schemeClr val="accent2">
                    <a:lumMod val="50000"/>
                  </a:schemeClr>
                </a:solidFill>
              </a:rPr>
              <a:t> i ó </a:t>
            </a:r>
            <a:r>
              <a:rPr lang="es-MX" b="1" dirty="0" smtClean="0">
                <a:solidFill>
                  <a:schemeClr val="accent2">
                    <a:lumMod val="50000"/>
                  </a:schemeClr>
                </a:solidFill>
              </a:rPr>
              <a:t>n</a:t>
            </a:r>
            <a:endParaRPr lang="es-MX" dirty="0"/>
          </a:p>
        </p:txBody>
      </p:sp>
      <p:sp>
        <p:nvSpPr>
          <p:cNvPr id="3" name="2 Marcador de contenido"/>
          <p:cNvSpPr>
            <a:spLocks noGrp="1"/>
          </p:cNvSpPr>
          <p:nvPr>
            <p:ph idx="1"/>
          </p:nvPr>
        </p:nvSpPr>
        <p:spPr>
          <a:xfrm>
            <a:off x="457200" y="1600200"/>
            <a:ext cx="8229600" cy="4925144"/>
          </a:xfrm>
        </p:spPr>
        <p:txBody>
          <a:bodyPr>
            <a:normAutofit fontScale="70000" lnSpcReduction="20000"/>
          </a:bodyPr>
          <a:lstStyle/>
          <a:p>
            <a:pPr marL="0" indent="0" algn="ctr">
              <a:buNone/>
            </a:pPr>
            <a:r>
              <a:rPr lang="es-MX" sz="3400" b="1" dirty="0" smtClean="0"/>
              <a:t>Introducción</a:t>
            </a:r>
          </a:p>
          <a:p>
            <a:pPr marL="0" indent="0">
              <a:buNone/>
            </a:pPr>
            <a:endParaRPr lang="es-MX" sz="1600" dirty="0" smtClean="0"/>
          </a:p>
          <a:p>
            <a:pPr marL="0" indent="0">
              <a:buNone/>
            </a:pPr>
            <a:r>
              <a:rPr lang="es-MX" dirty="0" smtClean="0"/>
              <a:t>San José del Rincón es un municipio joven -el 124 del Estado de México- erigido por Decreto No. 36 de la LIV Legislatura del Estado de México el 1 de octubre de 2001, publicado por el entonces gobernador Arturo Montiel Rojas en la Gaceta Oficial del 2 de octubre de 2001, y cuyo ayuntamiento provisional (Decreto 37) comenzaría sus funciones el 1 de enero de 2002 y cumpliría funciones hasta el 17 de agosto de 2003, ya que con las elecciones de ese año, el primer ayuntamiento con periodo de tres años, entraría en funciones el 18 de agosto de 2003.</a:t>
            </a:r>
          </a:p>
          <a:p>
            <a:pPr marL="0" indent="0">
              <a:buNone/>
            </a:pPr>
            <a:r>
              <a:rPr lang="es-MX" dirty="0" smtClean="0"/>
              <a:t>Su creación fue producto de la segregación de 494.917 kilómetros cuadrados, del municipio de San Felipe del Progreso.</a:t>
            </a:r>
          </a:p>
          <a:p>
            <a:pPr marL="0" indent="0">
              <a:buNone/>
            </a:pPr>
            <a:r>
              <a:rPr lang="es-MX" dirty="0" smtClean="0"/>
              <a:t>Destaca la conformación humana del municipio con pobladores de origen mazahua, situación que lo ubica como uno de los más vulnerables -por su pobreza y alta marginación- por lo los gobiernos estatal y federal asignan programas sociales en esa materia.</a:t>
            </a:r>
          </a:p>
        </p:txBody>
      </p:sp>
      <p:pic>
        <p:nvPicPr>
          <p:cNvPr id="4"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42282"/>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348451"/>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8592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412776"/>
            <a:ext cx="8229600" cy="576064"/>
          </a:xfrm>
        </p:spPr>
        <p:txBody>
          <a:bodyPr>
            <a:normAutofit fontScale="90000"/>
          </a:bodyPr>
          <a:lstStyle/>
          <a:p>
            <a:r>
              <a:rPr lang="es-MX" sz="3200" b="1" dirty="0" smtClean="0"/>
              <a:t>Observaciones</a:t>
            </a:r>
            <a:endParaRPr lang="es-MX" sz="3200" dirty="0"/>
          </a:p>
        </p:txBody>
      </p:sp>
      <p:sp>
        <p:nvSpPr>
          <p:cNvPr id="3" name="2 Marcador de contenido"/>
          <p:cNvSpPr>
            <a:spLocks noGrp="1"/>
          </p:cNvSpPr>
          <p:nvPr>
            <p:ph idx="1"/>
          </p:nvPr>
        </p:nvSpPr>
        <p:spPr>
          <a:xfrm>
            <a:off x="467544" y="1700808"/>
            <a:ext cx="8229600" cy="4781128"/>
          </a:xfrm>
        </p:spPr>
        <p:txBody>
          <a:bodyPr>
            <a:noAutofit/>
          </a:bodyPr>
          <a:lstStyle/>
          <a:p>
            <a:pPr marL="0" indent="0">
              <a:buNone/>
            </a:pPr>
            <a:endParaRPr lang="es-MX" sz="1000" b="1" dirty="0" smtClean="0"/>
          </a:p>
          <a:p>
            <a:pPr marL="0" indent="0">
              <a:buNone/>
            </a:pPr>
            <a:r>
              <a:rPr lang="es-MX" sz="2000" b="1" dirty="0" smtClean="0"/>
              <a:t>La inclusión de la pregunta con opciones sobre cuáles consideraban, los encuestados, que fueran los tres problemas más apremiantes que el ganador de la elección (fuera quien fuera y del partido que fuera) siendo Presidente Municipal, debiera atender con mayor urgencia, nos permitió conocer que cada comunidad tiene prioridades distintas pero, en lo general, coinciden en que los temas: Caminos, Salud, Seguridad, Agua,  Electrificación, Educación, Empleo y apoyo al Campo -en este orden- son las necesidades más importantes.</a:t>
            </a:r>
          </a:p>
          <a:p>
            <a:pPr marL="0" indent="0">
              <a:buNone/>
            </a:pPr>
            <a:r>
              <a:rPr lang="es-MX" sz="2000" b="1" dirty="0" smtClean="0"/>
              <a:t>Un tema relevante fue que hay centros de salud donde no hay médico ni medicinas.</a:t>
            </a:r>
          </a:p>
          <a:p>
            <a:pPr marL="0" indent="0">
              <a:buNone/>
            </a:pPr>
            <a:r>
              <a:rPr lang="es-MX" sz="2000" b="1" dirty="0" smtClean="0"/>
              <a:t>Otro tema comentado por un 30 por ciento de los entrevistados fue el de la Corrupción.</a:t>
            </a:r>
          </a:p>
          <a:p>
            <a:pPr marL="0" indent="0">
              <a:buNone/>
            </a:pPr>
            <a:r>
              <a:rPr lang="es-MX" sz="2000" b="1" dirty="0" smtClean="0"/>
              <a:t>En cuanto al empleo, referían que es importante el impulso para la instalación de empresas en el municipio.</a:t>
            </a:r>
            <a:endParaRPr lang="es-MX" sz="2000" b="1" dirty="0"/>
          </a:p>
        </p:txBody>
      </p:sp>
      <p:pic>
        <p:nvPicPr>
          <p:cNvPr id="7"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8" name="7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338825"/>
            <a:ext cx="2105848"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77229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72816"/>
            <a:ext cx="8229600" cy="4525963"/>
          </a:xfrm>
        </p:spPr>
        <p:txBody>
          <a:bodyPr>
            <a:normAutofit fontScale="92500"/>
          </a:bodyPr>
          <a:lstStyle/>
          <a:p>
            <a:pPr marL="0" indent="0">
              <a:buNone/>
            </a:pPr>
            <a:r>
              <a:rPr lang="es-MX" dirty="0" smtClean="0"/>
              <a:t>Finalmente es importante destacar que se percibió, en el 50 por ciento de los entrevistados, el hartazgo contra los partidos y los políticos, muy enfáticamente contra el PRI, por lo que el 30 por ciento de éstos subrayó que definirán su voto hasta que conozcan las propuestas de los candidatos.</a:t>
            </a:r>
          </a:p>
          <a:p>
            <a:pPr marL="0" indent="0">
              <a:buNone/>
            </a:pPr>
            <a:r>
              <a:rPr lang="es-MX" dirty="0" smtClean="0"/>
              <a:t>Pocos son los que expresaron su militancia partidista y que serán leales sin importar cuáles eran sus candidatos.</a:t>
            </a:r>
            <a:endParaRPr lang="es-MX" dirty="0"/>
          </a:p>
        </p:txBody>
      </p:sp>
      <p:pic>
        <p:nvPicPr>
          <p:cNvPr id="6"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1429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7" name="6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250128" y="420459"/>
            <a:ext cx="2105848"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76736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55000" lnSpcReduction="20000"/>
          </a:bodyPr>
          <a:lstStyle/>
          <a:p>
            <a:pPr marL="0" indent="0">
              <a:buNone/>
            </a:pPr>
            <a:endParaRPr lang="es-MX" dirty="0" smtClean="0"/>
          </a:p>
          <a:p>
            <a:pPr marL="0" indent="0">
              <a:buNone/>
            </a:pPr>
            <a:endParaRPr lang="es-MX" dirty="0" smtClean="0"/>
          </a:p>
          <a:p>
            <a:pPr marL="0" indent="0">
              <a:lnSpc>
                <a:spcPct val="120000"/>
              </a:lnSpc>
              <a:spcBef>
                <a:spcPts val="600"/>
              </a:spcBef>
              <a:buNone/>
            </a:pPr>
            <a:r>
              <a:rPr lang="es-MX" dirty="0" smtClean="0"/>
              <a:t>Políticamente, San José del Rincón enfrentó su primera transición en la segunda elección constitucional: marzo de 2006, cuando el PRI pasó el mando al PAN.</a:t>
            </a:r>
          </a:p>
          <a:p>
            <a:pPr marL="0" indent="0">
              <a:lnSpc>
                <a:spcPct val="120000"/>
              </a:lnSpc>
              <a:spcBef>
                <a:spcPts val="600"/>
              </a:spcBef>
              <a:buNone/>
            </a:pPr>
            <a:r>
              <a:rPr lang="es-MX" dirty="0" smtClean="0"/>
              <a:t>Luego, el PRI recuperaría la administración municipal, ganando la elección del 2009, situación que se repitió en el 2012 y 2015, para encabezar las administraciones 2009-2012, 2012-2015 y 2016-2018.</a:t>
            </a:r>
          </a:p>
          <a:p>
            <a:pPr marL="0" indent="0">
              <a:lnSpc>
                <a:spcPct val="120000"/>
              </a:lnSpc>
              <a:spcBef>
                <a:spcPts val="600"/>
              </a:spcBef>
              <a:buNone/>
            </a:pPr>
            <a:r>
              <a:rPr lang="es-MX" dirty="0" smtClean="0"/>
              <a:t>Derivado del incremento en la inconformidad social y frente a lo que en el municipio como a nivel nacional, se percibe una oleada creciente de rechazo al partido dominante, los periódicos Aula Mexiquense y El Pulso del Estado de México, en un ejercicio pleno de su responsabilidad para abonar en la consolidación de la democracia, siendo San José del Rincón uno de los municipios donde circulan, determinó realizar este estudio de opinión para conocer el comportamiento electoral del mismo y compararlo, posteriormente con el resultado de las elecciones.</a:t>
            </a:r>
            <a:endParaRPr lang="es-MX" dirty="0"/>
          </a:p>
        </p:txBody>
      </p:sp>
      <p:pic>
        <p:nvPicPr>
          <p:cNvPr id="4"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04664"/>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410833"/>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9061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43608" y="1468752"/>
            <a:ext cx="7632848" cy="5184576"/>
          </a:xfrm>
        </p:spPr>
        <p:txBody>
          <a:bodyPr>
            <a:normAutofit fontScale="62500" lnSpcReduction="20000"/>
          </a:bodyPr>
          <a:lstStyle/>
          <a:p>
            <a:r>
              <a:rPr lang="es-MX" sz="3800" b="1" dirty="0" smtClean="0">
                <a:solidFill>
                  <a:schemeClr val="tx1"/>
                </a:solidFill>
              </a:rPr>
              <a:t>Antecedentes</a:t>
            </a:r>
          </a:p>
          <a:p>
            <a:pPr algn="l"/>
            <a:endParaRPr lang="es-MX" sz="1300" dirty="0" smtClean="0">
              <a:solidFill>
                <a:schemeClr val="tx1"/>
              </a:solidFill>
            </a:endParaRPr>
          </a:p>
          <a:p>
            <a:pPr algn="l"/>
            <a:r>
              <a:rPr lang="es-MX" sz="3500" dirty="0" smtClean="0">
                <a:solidFill>
                  <a:schemeClr val="tx1"/>
                </a:solidFill>
              </a:rPr>
              <a:t>Luego del proceso legal por el que los partidos políticos eligieron o designaron a sus candidatos a la alcaldía, cumpliéndose los plazos y requisitos establecidos, el IEEM aprobó las planillas contendientes para integrar el ayuntamiento 2019-2021 de San José del Rincón, como del resto de los municipios del Estado de México.</a:t>
            </a:r>
          </a:p>
          <a:p>
            <a:pPr algn="l"/>
            <a:r>
              <a:rPr lang="es-MX" sz="3500" dirty="0" smtClean="0">
                <a:solidFill>
                  <a:schemeClr val="tx1"/>
                </a:solidFill>
              </a:rPr>
              <a:t>Así, para contender al cargo de Presidente en la elección del próximo 1 de julio de 2018 en este municipio, el IEEM aprobó a los siguientes candidatos:</a:t>
            </a:r>
          </a:p>
          <a:p>
            <a:pPr algn="l"/>
            <a:endParaRPr lang="es-MX" sz="1300" dirty="0" smtClean="0">
              <a:solidFill>
                <a:schemeClr val="tx1"/>
              </a:solidFill>
            </a:endParaRPr>
          </a:p>
          <a:p>
            <a:pPr marL="355600" algn="l"/>
            <a:r>
              <a:rPr lang="es-MX" b="1" dirty="0" smtClean="0">
                <a:solidFill>
                  <a:schemeClr val="tx1"/>
                </a:solidFill>
              </a:rPr>
              <a:t>1.- 	PAN-PRD-MC	  Juan José Bastida Gómez</a:t>
            </a:r>
          </a:p>
          <a:p>
            <a:pPr marL="355600" algn="l"/>
            <a:r>
              <a:rPr lang="es-MX" b="1" dirty="0" smtClean="0">
                <a:solidFill>
                  <a:schemeClr val="tx1"/>
                </a:solidFill>
              </a:rPr>
              <a:t>2.- 	PRI		  María Elena Montaño Morales</a:t>
            </a:r>
          </a:p>
          <a:p>
            <a:pPr marL="355600" algn="l"/>
            <a:r>
              <a:rPr lang="es-MX" b="1" dirty="0" smtClean="0">
                <a:solidFill>
                  <a:schemeClr val="tx1"/>
                </a:solidFill>
              </a:rPr>
              <a:t>3.- 	Nueva Alianza	  Miguel Ángel Bastida Soto (El Tana)</a:t>
            </a:r>
          </a:p>
          <a:p>
            <a:pPr marL="355600" algn="l"/>
            <a:r>
              <a:rPr lang="es-MX" b="1" dirty="0" smtClean="0">
                <a:solidFill>
                  <a:schemeClr val="tx1"/>
                </a:solidFill>
              </a:rPr>
              <a:t>4.-	PVEM		</a:t>
            </a:r>
            <a:r>
              <a:rPr lang="es-MX" b="1" dirty="0">
                <a:solidFill>
                  <a:schemeClr val="tx1"/>
                </a:solidFill>
              </a:rPr>
              <a:t> </a:t>
            </a:r>
            <a:r>
              <a:rPr lang="es-MX" b="1" dirty="0" smtClean="0">
                <a:solidFill>
                  <a:schemeClr val="tx1"/>
                </a:solidFill>
              </a:rPr>
              <a:t> César G. Granados Esquivel</a:t>
            </a:r>
          </a:p>
          <a:p>
            <a:pPr marL="355600" algn="l"/>
            <a:r>
              <a:rPr lang="es-MX" b="1" dirty="0" smtClean="0">
                <a:solidFill>
                  <a:schemeClr val="tx1"/>
                </a:solidFill>
              </a:rPr>
              <a:t>5.-	Morena-PT-PES	</a:t>
            </a:r>
            <a:r>
              <a:rPr lang="es-MX" b="1" dirty="0">
                <a:solidFill>
                  <a:schemeClr val="tx1"/>
                </a:solidFill>
              </a:rPr>
              <a:t> </a:t>
            </a:r>
            <a:r>
              <a:rPr lang="es-MX" b="1" dirty="0" smtClean="0">
                <a:solidFill>
                  <a:schemeClr val="tx1"/>
                </a:solidFill>
              </a:rPr>
              <a:t> Laura Cruz Arellano</a:t>
            </a:r>
          </a:p>
          <a:p>
            <a:pPr marL="355600" algn="l"/>
            <a:r>
              <a:rPr lang="es-MX" b="1" dirty="0" smtClean="0">
                <a:solidFill>
                  <a:schemeClr val="tx1"/>
                </a:solidFill>
              </a:rPr>
              <a:t>6.-	Vía Radical	   Jonathan David Mondragón Cruz</a:t>
            </a:r>
            <a:endParaRPr lang="es-MX" b="1" dirty="0">
              <a:solidFill>
                <a:schemeClr val="tx1"/>
              </a:solidFill>
            </a:endParaRPr>
          </a:p>
        </p:txBody>
      </p:sp>
      <p:pic>
        <p:nvPicPr>
          <p:cNvPr id="6"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70274"/>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7" name="6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276443"/>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80575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980729"/>
            <a:ext cx="8229600" cy="2160239"/>
          </a:xfrm>
        </p:spPr>
        <p:txBody>
          <a:bodyPr>
            <a:normAutofit/>
          </a:bodyPr>
          <a:lstStyle/>
          <a:p>
            <a:pPr marL="0" indent="0">
              <a:buNone/>
            </a:pPr>
            <a:endParaRPr lang="es-MX" sz="2400" dirty="0" smtClean="0"/>
          </a:p>
          <a:p>
            <a:pPr marL="0" indent="0">
              <a:buNone/>
            </a:pPr>
            <a:r>
              <a:rPr lang="es-MX" sz="2400" dirty="0" smtClean="0"/>
              <a:t>Con las definiciones de partidos y del IEEM, “Aula Mexiquense” y “El Pulso del Estado de México”  procedimos al diseño de la Muestra, la Metodología, así como del cuestionario y la papeleta tipo.</a:t>
            </a:r>
            <a:endParaRPr lang="es-MX" sz="2400" dirty="0"/>
          </a:p>
        </p:txBody>
      </p:sp>
      <p:pic>
        <p:nvPicPr>
          <p:cNvPr id="7"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88640"/>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8" name="7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194809"/>
            <a:ext cx="2234297" cy="1064325"/>
          </a:xfrm>
          <a:prstGeom prst="rect">
            <a:avLst/>
          </a:prstGeom>
          <a:noFill/>
          <a:ln>
            <a:noFill/>
          </a:ln>
          <a:extLst>
            <a:ext uri="{53640926-AAD7-44D8-BBD7-CCE9431645EC}">
              <a14:shadowObscured xmlns:a14="http://schemas.microsoft.com/office/drawing/2010/main"/>
            </a:ext>
          </a:extLst>
        </p:spPr>
      </p:pic>
      <p:pic>
        <p:nvPicPr>
          <p:cNvPr id="1026" name="Picture 2" descr="C:\Users\Prisco\Desktop\8 Don Miguel Ángel Bastida\1 Encuesta 3\Para Encuesta\Encuesta 3 SJ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217"/>
          <a:stretch/>
        </p:blipFill>
        <p:spPr bwMode="auto">
          <a:xfrm>
            <a:off x="2642540" y="3000253"/>
            <a:ext cx="4809780" cy="3597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837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411760" y="2060848"/>
            <a:ext cx="2880320" cy="369332"/>
          </a:xfrm>
          <a:prstGeom prst="rect">
            <a:avLst/>
          </a:prstGeom>
        </p:spPr>
        <p:txBody>
          <a:bodyPr wrap="square">
            <a:spAutoFit/>
          </a:bodyPr>
          <a:lstStyle/>
          <a:p>
            <a:r>
              <a:rPr lang="es-MX" i="1" dirty="0"/>
              <a:t>Tamaño de la muestra   =</a:t>
            </a:r>
          </a:p>
        </p:txBody>
      </p:sp>
      <p:pic>
        <p:nvPicPr>
          <p:cNvPr id="8" name="7 Imagen" descr="https://www.feedbacknetworks.com/imgs/formula.gif"/>
          <p:cNvPicPr/>
          <p:nvPr/>
        </p:nvPicPr>
        <p:blipFill rotWithShape="1">
          <a:blip r:embed="rId2">
            <a:extLst>
              <a:ext uri="{28A0092B-C50C-407E-A947-70E740481C1C}">
                <a14:useLocalDpi xmlns:a14="http://schemas.microsoft.com/office/drawing/2010/main" val="0"/>
              </a:ext>
            </a:extLst>
          </a:blip>
          <a:srcRect l="18355" t="11765" r="20636"/>
          <a:stretch/>
        </p:blipFill>
        <p:spPr bwMode="auto">
          <a:xfrm>
            <a:off x="5076056" y="1628801"/>
            <a:ext cx="2003144" cy="1224136"/>
          </a:xfrm>
          <a:prstGeom prst="rect">
            <a:avLst/>
          </a:prstGeom>
          <a:noFill/>
          <a:ln>
            <a:noFill/>
          </a:ln>
          <a:extLst>
            <a:ext uri="{53640926-AAD7-44D8-BBD7-CCE9431645EC}">
              <a14:shadowObscured xmlns:a14="http://schemas.microsoft.com/office/drawing/2010/main"/>
            </a:ext>
          </a:extLst>
        </p:spPr>
      </p:pic>
      <p:sp>
        <p:nvSpPr>
          <p:cNvPr id="9" name="8 Marcador de contenido"/>
          <p:cNvSpPr>
            <a:spLocks noGrp="1"/>
          </p:cNvSpPr>
          <p:nvPr>
            <p:ph idx="1"/>
          </p:nvPr>
        </p:nvSpPr>
        <p:spPr>
          <a:xfrm>
            <a:off x="457200" y="1600200"/>
            <a:ext cx="8229600" cy="4853136"/>
          </a:xfrm>
        </p:spPr>
        <p:txBody>
          <a:bodyPr>
            <a:normAutofit fontScale="55000" lnSpcReduction="20000"/>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r>
              <a:rPr lang="es-MX" b="1" dirty="0" smtClean="0"/>
              <a:t>N</a:t>
            </a:r>
            <a:r>
              <a:rPr lang="es-MX" b="1" dirty="0"/>
              <a:t>=</a:t>
            </a:r>
            <a:r>
              <a:rPr lang="es-MX" dirty="0" smtClean="0"/>
              <a:t> tamaño </a:t>
            </a:r>
            <a:r>
              <a:rPr lang="es-MX" dirty="0"/>
              <a:t>de la población o universo (número total de posibles encuestados).</a:t>
            </a:r>
          </a:p>
          <a:p>
            <a:pPr marL="0" indent="0">
              <a:buNone/>
            </a:pPr>
            <a:r>
              <a:rPr lang="es-MX" b="1" dirty="0"/>
              <a:t>k</a:t>
            </a:r>
            <a:r>
              <a:rPr lang="es-MX" b="1" dirty="0" smtClean="0"/>
              <a:t>= </a:t>
            </a:r>
            <a:r>
              <a:rPr lang="es-MX" dirty="0" smtClean="0"/>
              <a:t>constante </a:t>
            </a:r>
            <a:r>
              <a:rPr lang="es-MX" dirty="0"/>
              <a:t>que depende del nivel de confianza que asignemos. El nivel de </a:t>
            </a:r>
            <a:r>
              <a:rPr lang="es-MX" dirty="0" smtClean="0"/>
              <a:t>confianza</a:t>
            </a:r>
          </a:p>
          <a:p>
            <a:pPr marL="0" indent="0">
              <a:buNone/>
            </a:pPr>
            <a:r>
              <a:rPr lang="es-MX" dirty="0"/>
              <a:t> </a:t>
            </a:r>
            <a:r>
              <a:rPr lang="es-MX" dirty="0" smtClean="0"/>
              <a:t>     indica </a:t>
            </a:r>
            <a:r>
              <a:rPr lang="es-MX" dirty="0"/>
              <a:t>la probabilidad de que los resultados de nuestra investigación sean </a:t>
            </a:r>
            <a:r>
              <a:rPr lang="es-MX" dirty="0" smtClean="0"/>
              <a:t>ciertos.</a:t>
            </a:r>
          </a:p>
          <a:p>
            <a:pPr marL="0" indent="0">
              <a:buNone/>
            </a:pPr>
            <a:r>
              <a:rPr lang="es-MX" dirty="0" smtClean="0"/>
              <a:t>      En este caso se consideró para 95%, es decir 1.96</a:t>
            </a:r>
          </a:p>
          <a:p>
            <a:pPr marL="0" indent="0">
              <a:buNone/>
            </a:pPr>
            <a:r>
              <a:rPr lang="es-MX" b="1" dirty="0"/>
              <a:t>e</a:t>
            </a:r>
            <a:r>
              <a:rPr lang="es-MX" b="1" dirty="0" smtClean="0"/>
              <a:t>= </a:t>
            </a:r>
            <a:r>
              <a:rPr lang="es-MX" dirty="0" smtClean="0"/>
              <a:t>error </a:t>
            </a:r>
            <a:r>
              <a:rPr lang="es-MX" dirty="0"/>
              <a:t>muestral deseado. El error muestral es la diferencia que puede haber </a:t>
            </a:r>
            <a:r>
              <a:rPr lang="es-MX" dirty="0" smtClean="0"/>
              <a:t>entre</a:t>
            </a:r>
          </a:p>
          <a:p>
            <a:pPr marL="0" indent="0">
              <a:buNone/>
            </a:pPr>
            <a:r>
              <a:rPr lang="es-MX" dirty="0"/>
              <a:t> </a:t>
            </a:r>
            <a:r>
              <a:rPr lang="es-MX" dirty="0" smtClean="0"/>
              <a:t>     el </a:t>
            </a:r>
            <a:r>
              <a:rPr lang="es-MX" dirty="0"/>
              <a:t>resultado que obtenemos preguntando a una muestra de la población y el </a:t>
            </a:r>
            <a:r>
              <a:rPr lang="es-MX" dirty="0" smtClean="0"/>
              <a:t>que</a:t>
            </a:r>
          </a:p>
          <a:p>
            <a:pPr marL="0" indent="0">
              <a:buNone/>
            </a:pPr>
            <a:r>
              <a:rPr lang="es-MX" dirty="0" smtClean="0"/>
              <a:t>      obtendríamos </a:t>
            </a:r>
            <a:r>
              <a:rPr lang="es-MX" dirty="0"/>
              <a:t>si preguntáramos al total de ella. </a:t>
            </a:r>
          </a:p>
          <a:p>
            <a:pPr marL="0" indent="0">
              <a:buNone/>
            </a:pPr>
            <a:r>
              <a:rPr lang="es-MX" b="1" dirty="0" smtClean="0"/>
              <a:t>p= </a:t>
            </a:r>
            <a:r>
              <a:rPr lang="es-MX" dirty="0" smtClean="0"/>
              <a:t>proporción </a:t>
            </a:r>
            <a:r>
              <a:rPr lang="es-MX" dirty="0"/>
              <a:t>de individuos que poseen en la población la característica de estudio</a:t>
            </a:r>
            <a:r>
              <a:rPr lang="es-MX" dirty="0" smtClean="0"/>
              <a:t>.</a:t>
            </a:r>
          </a:p>
          <a:p>
            <a:pPr marL="0" indent="0">
              <a:buNone/>
            </a:pPr>
            <a:r>
              <a:rPr lang="es-MX" dirty="0"/>
              <a:t> </a:t>
            </a:r>
            <a:r>
              <a:rPr lang="es-MX" dirty="0" smtClean="0"/>
              <a:t>     Este </a:t>
            </a:r>
            <a:r>
              <a:rPr lang="es-MX" dirty="0"/>
              <a:t>dato es generalmente desconocido y se suele suponer que p=q=0.5 que </a:t>
            </a:r>
            <a:r>
              <a:rPr lang="es-MX" dirty="0" smtClean="0"/>
              <a:t>es</a:t>
            </a:r>
          </a:p>
          <a:p>
            <a:pPr marL="0" indent="0">
              <a:buNone/>
            </a:pPr>
            <a:r>
              <a:rPr lang="es-MX" dirty="0"/>
              <a:t> </a:t>
            </a:r>
            <a:r>
              <a:rPr lang="es-MX" dirty="0" smtClean="0"/>
              <a:t>     la </a:t>
            </a:r>
            <a:r>
              <a:rPr lang="es-MX" dirty="0"/>
              <a:t>opción más segura.</a:t>
            </a:r>
          </a:p>
          <a:p>
            <a:pPr marL="0" indent="0">
              <a:buNone/>
            </a:pPr>
            <a:r>
              <a:rPr lang="es-MX" b="1" dirty="0" smtClean="0"/>
              <a:t>q= </a:t>
            </a:r>
            <a:r>
              <a:rPr lang="es-MX" dirty="0" smtClean="0"/>
              <a:t>proporción </a:t>
            </a:r>
            <a:r>
              <a:rPr lang="es-MX" dirty="0"/>
              <a:t>de individuos que no poseen esa característica, es decir, es 1-p.</a:t>
            </a:r>
          </a:p>
          <a:p>
            <a:pPr marL="0" indent="0">
              <a:buNone/>
            </a:pPr>
            <a:r>
              <a:rPr lang="es-MX" b="1" dirty="0" smtClean="0"/>
              <a:t>n= </a:t>
            </a:r>
            <a:r>
              <a:rPr lang="es-MX" dirty="0" smtClean="0"/>
              <a:t>tamaño </a:t>
            </a:r>
            <a:r>
              <a:rPr lang="es-MX" dirty="0"/>
              <a:t>de la muestra (número de </a:t>
            </a:r>
            <a:r>
              <a:rPr lang="es-MX" dirty="0" smtClean="0"/>
              <a:t>entrevistas </a:t>
            </a:r>
            <a:r>
              <a:rPr lang="es-MX" dirty="0"/>
              <a:t>que vamos a hacer</a:t>
            </a:r>
            <a:r>
              <a:rPr lang="es-MX" dirty="0" smtClean="0"/>
              <a:t>).</a:t>
            </a:r>
            <a:endParaRPr lang="es-MX" dirty="0"/>
          </a:p>
        </p:txBody>
      </p:sp>
      <p:pic>
        <p:nvPicPr>
          <p:cNvPr id="12" name="Picture 2" descr="C:\Users\Prisco\Desktop\El Pulso del Estado de México\Varios\Logos\logo ok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3" name="12 Imagen" descr="https://scontent.ftlc1-1.fna.fbcdn.net/v/t1.0-9/1535045_912526872116029_515003240972509878_n.jpg?_nc_cat=0&amp;oh=83a16df97762c91fc1fe761ba756ad21&amp;oe=5B4AE0E6"/>
          <p:cNvPicPr/>
          <p:nvPr/>
        </p:nvPicPr>
        <p:blipFill rotWithShape="1">
          <a:blip r:embed="rId4" cstate="print">
            <a:extLst>
              <a:ext uri="{28A0092B-C50C-407E-A947-70E740481C1C}">
                <a14:useLocalDpi xmlns:a14="http://schemas.microsoft.com/office/drawing/2010/main" val="0"/>
              </a:ext>
            </a:extLst>
          </a:blip>
          <a:srcRect l="32379" r="1"/>
          <a:stretch/>
        </p:blipFill>
        <p:spPr bwMode="auto">
          <a:xfrm>
            <a:off x="2051720" y="338825"/>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5966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1772816"/>
            <a:ext cx="8229600" cy="4680520"/>
          </a:xfrm>
        </p:spPr>
        <p:txBody>
          <a:bodyPr>
            <a:normAutofit lnSpcReduction="10000"/>
          </a:bodyPr>
          <a:lstStyle/>
          <a:p>
            <a:pPr marL="0" indent="0">
              <a:spcBef>
                <a:spcPts val="600"/>
              </a:spcBef>
              <a:buNone/>
            </a:pPr>
            <a:r>
              <a:rPr lang="es-MX" sz="2800" dirty="0" smtClean="0"/>
              <a:t>Considerando que:</a:t>
            </a:r>
          </a:p>
          <a:p>
            <a:pPr marL="0" indent="0">
              <a:spcBef>
                <a:spcPts val="600"/>
              </a:spcBef>
              <a:buNone/>
            </a:pPr>
            <a:r>
              <a:rPr lang="es-MX" sz="2800" dirty="0" smtClean="0"/>
              <a:t>N</a:t>
            </a:r>
            <a:r>
              <a:rPr lang="es-MX" sz="2800" dirty="0"/>
              <a:t>: </a:t>
            </a:r>
            <a:r>
              <a:rPr lang="es-MX" sz="2800" dirty="0" smtClean="0"/>
              <a:t>120,000 el la población con que cuenta el municipio.</a:t>
            </a:r>
            <a:endParaRPr lang="es-MX" sz="2800" dirty="0"/>
          </a:p>
          <a:p>
            <a:pPr marL="0" indent="0">
              <a:spcBef>
                <a:spcPts val="600"/>
              </a:spcBef>
              <a:buNone/>
            </a:pPr>
            <a:r>
              <a:rPr lang="es-MX" sz="2800" dirty="0"/>
              <a:t>k: </a:t>
            </a:r>
            <a:r>
              <a:rPr lang="es-MX" sz="2800" dirty="0" smtClean="0"/>
              <a:t>  1.96</a:t>
            </a:r>
            <a:endParaRPr lang="es-MX" sz="2800" dirty="0"/>
          </a:p>
          <a:p>
            <a:pPr marL="0" indent="0">
              <a:spcBef>
                <a:spcPts val="600"/>
              </a:spcBef>
              <a:buNone/>
            </a:pPr>
            <a:r>
              <a:rPr lang="es-MX" sz="2800" dirty="0"/>
              <a:t>e: </a:t>
            </a:r>
            <a:r>
              <a:rPr lang="es-MX" sz="2800" dirty="0" smtClean="0"/>
              <a:t>   3</a:t>
            </a:r>
            <a:endParaRPr lang="es-MX" sz="2800" dirty="0"/>
          </a:p>
          <a:p>
            <a:pPr marL="0" indent="0">
              <a:spcBef>
                <a:spcPts val="600"/>
              </a:spcBef>
              <a:buNone/>
            </a:pPr>
            <a:r>
              <a:rPr lang="es-MX" sz="2800" dirty="0"/>
              <a:t>p: </a:t>
            </a:r>
            <a:r>
              <a:rPr lang="es-MX" sz="2800" dirty="0" smtClean="0"/>
              <a:t>   0.5</a:t>
            </a:r>
            <a:endParaRPr lang="es-MX" sz="2800" dirty="0"/>
          </a:p>
          <a:p>
            <a:pPr marL="0" indent="0">
              <a:spcBef>
                <a:spcPts val="600"/>
              </a:spcBef>
              <a:buNone/>
            </a:pPr>
            <a:r>
              <a:rPr lang="es-MX" sz="2800" dirty="0"/>
              <a:t>q: </a:t>
            </a:r>
            <a:r>
              <a:rPr lang="es-MX" sz="2800" dirty="0" smtClean="0"/>
              <a:t>   0.5</a:t>
            </a:r>
            <a:endParaRPr lang="es-MX" sz="2800" dirty="0"/>
          </a:p>
          <a:p>
            <a:pPr marL="0" indent="0">
              <a:spcBef>
                <a:spcPts val="600"/>
              </a:spcBef>
              <a:buNone/>
            </a:pPr>
            <a:r>
              <a:rPr lang="es-MX" sz="2800" dirty="0" smtClean="0"/>
              <a:t>	Al realizar la operación obtenemos que</a:t>
            </a:r>
          </a:p>
          <a:p>
            <a:pPr marL="0" indent="0">
              <a:spcBef>
                <a:spcPts val="600"/>
              </a:spcBef>
              <a:buNone/>
            </a:pPr>
            <a:r>
              <a:rPr lang="es-MX" sz="2800" b="1" dirty="0" smtClean="0"/>
              <a:t>n</a:t>
            </a:r>
            <a:r>
              <a:rPr lang="es-MX" sz="2800" b="1" dirty="0"/>
              <a:t>:  </a:t>
            </a:r>
            <a:r>
              <a:rPr lang="es-MX" sz="2800" b="1" dirty="0" smtClean="0"/>
              <a:t>el </a:t>
            </a:r>
            <a:r>
              <a:rPr lang="es-MX" sz="2800" b="1" dirty="0"/>
              <a:t>tamaño de </a:t>
            </a:r>
            <a:r>
              <a:rPr lang="es-MX" sz="2800" b="1" dirty="0" smtClean="0"/>
              <a:t>la muestra es igual a 1,058</a:t>
            </a:r>
          </a:p>
          <a:p>
            <a:pPr marL="0" indent="0">
              <a:spcBef>
                <a:spcPts val="600"/>
              </a:spcBef>
              <a:buNone/>
            </a:pPr>
            <a:r>
              <a:rPr lang="es-MX" sz="2800" dirty="0" smtClean="0"/>
              <a:t>Entonces se determinó que fueran 1,058 las entrevistas a aplicar.</a:t>
            </a:r>
            <a:r>
              <a:rPr lang="es-MX" dirty="0" smtClean="0"/>
              <a:t> </a:t>
            </a:r>
            <a:endParaRPr lang="es-MX" dirty="0"/>
          </a:p>
        </p:txBody>
      </p:sp>
      <p:pic>
        <p:nvPicPr>
          <p:cNvPr id="7"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8" name="7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338825"/>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63691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marL="0" indent="0">
              <a:buNone/>
            </a:pPr>
            <a:r>
              <a:rPr lang="es-MX" dirty="0" smtClean="0"/>
              <a:t>Pusimos </a:t>
            </a:r>
            <a:r>
              <a:rPr lang="es-MX" dirty="0"/>
              <a:t>manos a la obra y nos dirigimos a San José del Rincón para realizar el ejercicio cara a cara, entre el viernes </a:t>
            </a:r>
            <a:r>
              <a:rPr lang="es-MX" dirty="0" smtClean="0"/>
              <a:t>15 </a:t>
            </a:r>
            <a:r>
              <a:rPr lang="es-MX" dirty="0"/>
              <a:t>y el lunes </a:t>
            </a:r>
            <a:r>
              <a:rPr lang="es-MX" dirty="0" smtClean="0"/>
              <a:t>18 </a:t>
            </a:r>
            <a:r>
              <a:rPr lang="es-MX" dirty="0"/>
              <a:t>de </a:t>
            </a:r>
            <a:r>
              <a:rPr lang="es-MX" dirty="0" smtClean="0"/>
              <a:t>junio</a:t>
            </a:r>
            <a:r>
              <a:rPr lang="es-MX" dirty="0"/>
              <a:t>, y realizamos </a:t>
            </a:r>
            <a:r>
              <a:rPr lang="es-MX" dirty="0" smtClean="0"/>
              <a:t>las entrevistas en 50 </a:t>
            </a:r>
            <a:r>
              <a:rPr lang="es-MX" dirty="0"/>
              <a:t>por ciento de las comunidades que conforman la geografía territorial y humana del municipio (entre las que destacan las de mayor población), incluida la cabecera municipal.</a:t>
            </a:r>
          </a:p>
          <a:p>
            <a:pPr marL="0" indent="0">
              <a:buNone/>
            </a:pPr>
            <a:r>
              <a:rPr lang="es-MX" dirty="0"/>
              <a:t>En este ejercicio participamos colaboradores, reporteros y fotógrafos de ambos medios de comunicación.</a:t>
            </a:r>
          </a:p>
          <a:p>
            <a:endParaRPr lang="es-MX" dirty="0"/>
          </a:p>
        </p:txBody>
      </p:sp>
      <p:pic>
        <p:nvPicPr>
          <p:cNvPr id="4"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051720" y="338825"/>
            <a:ext cx="2234297"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5945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484784"/>
            <a:ext cx="8352928" cy="5112568"/>
          </a:xfrm>
        </p:spPr>
        <p:txBody>
          <a:bodyPr>
            <a:noAutofit/>
          </a:bodyPr>
          <a:lstStyle/>
          <a:p>
            <a:pPr marL="0" indent="0" algn="ctr">
              <a:spcBef>
                <a:spcPts val="0"/>
              </a:spcBef>
              <a:buNone/>
            </a:pPr>
            <a:r>
              <a:rPr lang="es-MX" sz="2400" b="1" dirty="0" smtClean="0"/>
              <a:t>Metodología</a:t>
            </a:r>
          </a:p>
          <a:p>
            <a:pPr marL="0" indent="0">
              <a:spcBef>
                <a:spcPts val="400"/>
              </a:spcBef>
              <a:buNone/>
            </a:pPr>
            <a:r>
              <a:rPr lang="es-MX" sz="1700" dirty="0" smtClean="0"/>
              <a:t>El patrocinio y diseño de este estudio metodológico fue realizado y cubierto por los medios de comunicación: El Pulso del Estado de México y Aula Mexiquense (Aplicadores)</a:t>
            </a:r>
          </a:p>
          <a:p>
            <a:pPr marL="0" lvl="0" indent="0">
              <a:spcBef>
                <a:spcPts val="400"/>
              </a:spcBef>
              <a:buNone/>
            </a:pPr>
            <a:r>
              <a:rPr lang="es-MX" sz="1700" dirty="0" smtClean="0"/>
              <a:t>El Estudio contempló la aplicación de 1,058 entrevistas en las 43 secciones.</a:t>
            </a:r>
          </a:p>
          <a:p>
            <a:pPr marL="0" lvl="0" indent="0">
              <a:spcBef>
                <a:spcPts val="400"/>
              </a:spcBef>
              <a:buNone/>
            </a:pPr>
            <a:r>
              <a:rPr lang="es-MX" sz="1700" dirty="0" smtClean="0"/>
              <a:t>La muestra se hizo utilizando la información del Padrón y de la Lista nominal reportadas por el IEEM y el INE.</a:t>
            </a:r>
          </a:p>
          <a:p>
            <a:pPr marL="0" lvl="0" indent="0">
              <a:spcBef>
                <a:spcPts val="400"/>
              </a:spcBef>
              <a:buNone/>
            </a:pPr>
            <a:r>
              <a:rPr lang="es-MX" sz="1700" dirty="0" smtClean="0"/>
              <a:t>La selección de los entrevistados se hizo de manera aleatoria, en cada una de las secciones, a manera de abarcar jóvenes, adultos y adultos mayores (Hombres y mujeres en la misma proporción).</a:t>
            </a:r>
          </a:p>
          <a:p>
            <a:pPr marL="0" lvl="0" indent="0">
              <a:spcBef>
                <a:spcPts val="400"/>
              </a:spcBef>
              <a:buNone/>
            </a:pPr>
            <a:r>
              <a:rPr lang="es-MX" sz="1700" dirty="0" smtClean="0"/>
              <a:t>Además de que se tocó de puesta en puerta, se aplicaron cuestionarios a personas en un mercado, un tianguis, una tortillería o una lechería.</a:t>
            </a:r>
          </a:p>
          <a:p>
            <a:pPr marL="0" lvl="0" indent="0">
              <a:spcBef>
                <a:spcPts val="400"/>
              </a:spcBef>
              <a:buNone/>
            </a:pPr>
            <a:r>
              <a:rPr lang="es-MX" sz="1700" dirty="0" smtClean="0"/>
              <a:t>La encuesta de aplicó a mayores de 18 años que cuenten con su credencial de elector.</a:t>
            </a:r>
          </a:p>
          <a:p>
            <a:pPr marL="0" lvl="0" indent="0">
              <a:spcBef>
                <a:spcPts val="400"/>
              </a:spcBef>
              <a:buNone/>
            </a:pPr>
            <a:r>
              <a:rPr lang="es-MX" sz="1700" dirty="0" smtClean="0"/>
              <a:t>El levantamiento se hizo del viernes 15 al lunes 18 de junio de 2018.</a:t>
            </a:r>
          </a:p>
          <a:p>
            <a:pPr marL="0" lvl="0" indent="0">
              <a:spcBef>
                <a:spcPts val="400"/>
              </a:spcBef>
              <a:buNone/>
            </a:pPr>
            <a:r>
              <a:rPr lang="es-MX" sz="1700" dirty="0" smtClean="0"/>
              <a:t>La encuesta contempló 5 preguntas básicas: Sexo, Edad, Ocupación, Identificación de problemática de cada comunidad, si tenía contemplado ir a votar, si lo haría atraído por el partido o por la persona, lugar de origen, sobre por quién votaría el entrevistado, si las elecciones fueran en este momento, en función del partido o persona de su preferencia.</a:t>
            </a:r>
          </a:p>
        </p:txBody>
      </p:sp>
      <p:pic>
        <p:nvPicPr>
          <p:cNvPr id="8" name="Picture 2" descr="C:\Users\Prisco\Desktop\El Pulso del Estado de México\Varios\Logos\logo ok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32656"/>
            <a:ext cx="314006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9" name="8 Imagen" descr="https://scontent.ftlc1-1.fna.fbcdn.net/v/t1.0-9/1535045_912526872116029_515003240972509878_n.jpg?_nc_cat=0&amp;oh=83a16df97762c91fc1fe761ba756ad21&amp;oe=5B4AE0E6"/>
          <p:cNvPicPr/>
          <p:nvPr/>
        </p:nvPicPr>
        <p:blipFill rotWithShape="1">
          <a:blip r:embed="rId3" cstate="print">
            <a:extLst>
              <a:ext uri="{28A0092B-C50C-407E-A947-70E740481C1C}">
                <a14:useLocalDpi xmlns:a14="http://schemas.microsoft.com/office/drawing/2010/main" val="0"/>
              </a:ext>
            </a:extLst>
          </a:blip>
          <a:srcRect l="32379" r="1"/>
          <a:stretch/>
        </p:blipFill>
        <p:spPr bwMode="auto">
          <a:xfrm>
            <a:off x="2153279" y="338825"/>
            <a:ext cx="2130689" cy="10643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20600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1470</TotalTime>
  <Words>1662</Words>
  <Application>Microsoft Office PowerPoint</Application>
  <PresentationFormat>Presentación en pantalla (4:3)</PresentationFormat>
  <Paragraphs>313</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Tema de Office</vt:lpstr>
      <vt:lpstr>Presentación de PowerPoint</vt:lpstr>
      <vt:lpstr>I n t r o d u c c i ó 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 continuación Gráficas de resultados</vt:lpstr>
      <vt:lpstr>Personas entrevistadas por sexo</vt:lpstr>
      <vt:lpstr>Personas entrevistadas por edad</vt:lpstr>
      <vt:lpstr>Ocupación de las personas entrevistadas</vt:lpstr>
      <vt:lpstr>¿Contemplas ir a votar?</vt:lpstr>
      <vt:lpstr>Al cruzar la boleta electoral lo harías por:</vt:lpstr>
      <vt:lpstr>Si hoy fueran las elecciones ¿Por qué partido votarías?</vt:lpstr>
      <vt:lpstr>Si hoy fueran las elecciones ¿Por qué persona votarías?</vt:lpstr>
      <vt:lpstr>Presentación de PowerPoint</vt:lpstr>
      <vt:lpstr>La importancia de la problemática que debe resolver la siguiente autoridad municipal</vt:lpstr>
      <vt:lpstr>Observaciones</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Prisco</dc:creator>
  <cp:lastModifiedBy>Prisco</cp:lastModifiedBy>
  <cp:revision>95</cp:revision>
  <cp:lastPrinted>2018-04-03T01:59:35Z</cp:lastPrinted>
  <dcterms:created xsi:type="dcterms:W3CDTF">2018-01-19T05:01:35Z</dcterms:created>
  <dcterms:modified xsi:type="dcterms:W3CDTF">2018-06-29T05:46:34Z</dcterms:modified>
</cp:coreProperties>
</file>